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8" r:id="rId3"/>
    <p:sldId id="267" r:id="rId4"/>
    <p:sldId id="260" r:id="rId5"/>
    <p:sldId id="265" r:id="rId6"/>
    <p:sldId id="270" r:id="rId7"/>
    <p:sldId id="269" r:id="rId8"/>
    <p:sldId id="263" r:id="rId9"/>
    <p:sldId id="259" r:id="rId10"/>
    <p:sldId id="271"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456"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8FBDBD-3846-439D-B66D-DCC91F5A918A}" type="datetimeFigureOut">
              <a:rPr lang="en-US" smtClean="0"/>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84A3A-C894-4172-8A01-7645E73E2821}" type="slidenum">
              <a:rPr lang="en-US" smtClean="0"/>
              <a:t>‹#›</a:t>
            </a:fld>
            <a:endParaRPr lang="en-US"/>
          </a:p>
        </p:txBody>
      </p:sp>
    </p:spTree>
    <p:extLst>
      <p:ext uri="{BB962C8B-B14F-4D97-AF65-F5344CB8AC3E}">
        <p14:creationId xmlns:p14="http://schemas.microsoft.com/office/powerpoint/2010/main" val="2724524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8FBDBD-3846-439D-B66D-DCC91F5A918A}" type="datetimeFigureOut">
              <a:rPr lang="en-US" smtClean="0"/>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84A3A-C894-4172-8A01-7645E73E2821}" type="slidenum">
              <a:rPr lang="en-US" smtClean="0"/>
              <a:t>‹#›</a:t>
            </a:fld>
            <a:endParaRPr lang="en-US"/>
          </a:p>
        </p:txBody>
      </p:sp>
    </p:spTree>
    <p:extLst>
      <p:ext uri="{BB962C8B-B14F-4D97-AF65-F5344CB8AC3E}">
        <p14:creationId xmlns:p14="http://schemas.microsoft.com/office/powerpoint/2010/main" val="1538015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8FBDBD-3846-439D-B66D-DCC91F5A918A}" type="datetimeFigureOut">
              <a:rPr lang="en-US" smtClean="0"/>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84A3A-C894-4172-8A01-7645E73E2821}" type="slidenum">
              <a:rPr lang="en-US" smtClean="0"/>
              <a:t>‹#›</a:t>
            </a:fld>
            <a:endParaRPr lang="en-US"/>
          </a:p>
        </p:txBody>
      </p:sp>
    </p:spTree>
    <p:extLst>
      <p:ext uri="{BB962C8B-B14F-4D97-AF65-F5344CB8AC3E}">
        <p14:creationId xmlns:p14="http://schemas.microsoft.com/office/powerpoint/2010/main" val="2109078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8FBDBD-3846-439D-B66D-DCC91F5A918A}" type="datetimeFigureOut">
              <a:rPr lang="en-US" smtClean="0"/>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84A3A-C894-4172-8A01-7645E73E2821}" type="slidenum">
              <a:rPr lang="en-US" smtClean="0"/>
              <a:t>‹#›</a:t>
            </a:fld>
            <a:endParaRPr lang="en-US"/>
          </a:p>
        </p:txBody>
      </p:sp>
    </p:spTree>
    <p:extLst>
      <p:ext uri="{BB962C8B-B14F-4D97-AF65-F5344CB8AC3E}">
        <p14:creationId xmlns:p14="http://schemas.microsoft.com/office/powerpoint/2010/main" val="3361192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8FBDBD-3846-439D-B66D-DCC91F5A918A}" type="datetimeFigureOut">
              <a:rPr lang="en-US" smtClean="0"/>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84A3A-C894-4172-8A01-7645E73E2821}" type="slidenum">
              <a:rPr lang="en-US" smtClean="0"/>
              <a:t>‹#›</a:t>
            </a:fld>
            <a:endParaRPr lang="en-US"/>
          </a:p>
        </p:txBody>
      </p:sp>
    </p:spTree>
    <p:extLst>
      <p:ext uri="{BB962C8B-B14F-4D97-AF65-F5344CB8AC3E}">
        <p14:creationId xmlns:p14="http://schemas.microsoft.com/office/powerpoint/2010/main" val="2745361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8FBDBD-3846-439D-B66D-DCC91F5A918A}" type="datetimeFigureOut">
              <a:rPr lang="en-US" smtClean="0"/>
              <a:t>11/30/2013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84A3A-C894-4172-8A01-7645E73E2821}" type="slidenum">
              <a:rPr lang="en-US" smtClean="0"/>
              <a:t>‹#›</a:t>
            </a:fld>
            <a:endParaRPr lang="en-US"/>
          </a:p>
        </p:txBody>
      </p:sp>
    </p:spTree>
    <p:extLst>
      <p:ext uri="{BB962C8B-B14F-4D97-AF65-F5344CB8AC3E}">
        <p14:creationId xmlns:p14="http://schemas.microsoft.com/office/powerpoint/2010/main" val="1416350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8FBDBD-3846-439D-B66D-DCC91F5A918A}" type="datetimeFigureOut">
              <a:rPr lang="en-US" smtClean="0"/>
              <a:t>11/30/2013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D84A3A-C894-4172-8A01-7645E73E2821}" type="slidenum">
              <a:rPr lang="en-US" smtClean="0"/>
              <a:t>‹#›</a:t>
            </a:fld>
            <a:endParaRPr lang="en-US"/>
          </a:p>
        </p:txBody>
      </p:sp>
    </p:spTree>
    <p:extLst>
      <p:ext uri="{BB962C8B-B14F-4D97-AF65-F5344CB8AC3E}">
        <p14:creationId xmlns:p14="http://schemas.microsoft.com/office/powerpoint/2010/main" val="2241267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8FBDBD-3846-439D-B66D-DCC91F5A918A}" type="datetimeFigureOut">
              <a:rPr lang="en-US" smtClean="0"/>
              <a:t>11/30/2013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D84A3A-C894-4172-8A01-7645E73E2821}" type="slidenum">
              <a:rPr lang="en-US" smtClean="0"/>
              <a:t>‹#›</a:t>
            </a:fld>
            <a:endParaRPr lang="en-US"/>
          </a:p>
        </p:txBody>
      </p:sp>
    </p:spTree>
    <p:extLst>
      <p:ext uri="{BB962C8B-B14F-4D97-AF65-F5344CB8AC3E}">
        <p14:creationId xmlns:p14="http://schemas.microsoft.com/office/powerpoint/2010/main" val="2770947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FBDBD-3846-439D-B66D-DCC91F5A918A}" type="datetimeFigureOut">
              <a:rPr lang="en-US" smtClean="0"/>
              <a:t>11/30/2013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D84A3A-C894-4172-8A01-7645E73E2821}" type="slidenum">
              <a:rPr lang="en-US" smtClean="0"/>
              <a:t>‹#›</a:t>
            </a:fld>
            <a:endParaRPr lang="en-US"/>
          </a:p>
        </p:txBody>
      </p:sp>
    </p:spTree>
    <p:extLst>
      <p:ext uri="{BB962C8B-B14F-4D97-AF65-F5344CB8AC3E}">
        <p14:creationId xmlns:p14="http://schemas.microsoft.com/office/powerpoint/2010/main" val="747783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8FBDBD-3846-439D-B66D-DCC91F5A918A}" type="datetimeFigureOut">
              <a:rPr lang="en-US" smtClean="0"/>
              <a:t>11/30/2013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84A3A-C894-4172-8A01-7645E73E2821}" type="slidenum">
              <a:rPr lang="en-US" smtClean="0"/>
              <a:t>‹#›</a:t>
            </a:fld>
            <a:endParaRPr lang="en-US"/>
          </a:p>
        </p:txBody>
      </p:sp>
    </p:spTree>
    <p:extLst>
      <p:ext uri="{BB962C8B-B14F-4D97-AF65-F5344CB8AC3E}">
        <p14:creationId xmlns:p14="http://schemas.microsoft.com/office/powerpoint/2010/main" val="191928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8FBDBD-3846-439D-B66D-DCC91F5A918A}" type="datetimeFigureOut">
              <a:rPr lang="en-US" smtClean="0"/>
              <a:t>11/30/2013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84A3A-C894-4172-8A01-7645E73E2821}" type="slidenum">
              <a:rPr lang="en-US" smtClean="0"/>
              <a:t>‹#›</a:t>
            </a:fld>
            <a:endParaRPr lang="en-US"/>
          </a:p>
        </p:txBody>
      </p:sp>
    </p:spTree>
    <p:extLst>
      <p:ext uri="{BB962C8B-B14F-4D97-AF65-F5344CB8AC3E}">
        <p14:creationId xmlns:p14="http://schemas.microsoft.com/office/powerpoint/2010/main" val="1593233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FBDBD-3846-439D-B66D-DCC91F5A918A}" type="datetimeFigureOut">
              <a:rPr lang="en-US" smtClean="0"/>
              <a:t>11/30/2013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84A3A-C894-4172-8A01-7645E73E2821}" type="slidenum">
              <a:rPr lang="en-US" smtClean="0"/>
              <a:t>‹#›</a:t>
            </a:fld>
            <a:endParaRPr lang="en-US"/>
          </a:p>
        </p:txBody>
      </p:sp>
    </p:spTree>
    <p:extLst>
      <p:ext uri="{BB962C8B-B14F-4D97-AF65-F5344CB8AC3E}">
        <p14:creationId xmlns:p14="http://schemas.microsoft.com/office/powerpoint/2010/main" val="2402536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2.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The Origin of </a:t>
            </a:r>
            <a:r>
              <a:rPr lang="en-US" b="1" i="1" dirty="0" smtClean="0">
                <a:solidFill>
                  <a:srgbClr val="FF0000"/>
                </a:solidFill>
              </a:rPr>
              <a:t>Silent Night </a:t>
            </a:r>
            <a:r>
              <a:rPr lang="en-US" i="1" dirty="0" smtClean="0">
                <a:solidFill>
                  <a:srgbClr val="FF0000"/>
                </a:solidFill>
              </a:rPr>
              <a:t/>
            </a:r>
            <a:br>
              <a:rPr lang="en-US" i="1" dirty="0" smtClean="0">
                <a:solidFill>
                  <a:srgbClr val="FF0000"/>
                </a:solidFill>
              </a:rPr>
            </a:br>
            <a:r>
              <a:rPr lang="en-US" i="1" dirty="0" smtClean="0">
                <a:solidFill>
                  <a:srgbClr val="FF0000"/>
                </a:solidFill>
              </a:rPr>
              <a:t>honored today in Austria at St. Nicola, </a:t>
            </a:r>
            <a:br>
              <a:rPr lang="en-US" i="1" dirty="0" smtClean="0">
                <a:solidFill>
                  <a:srgbClr val="FF0000"/>
                </a:solidFill>
              </a:rPr>
            </a:br>
            <a:r>
              <a:rPr lang="en-US" i="1" dirty="0" smtClean="0">
                <a:solidFill>
                  <a:srgbClr val="FF0000"/>
                </a:solidFill>
              </a:rPr>
              <a:t>The Silent Night Chapel</a:t>
            </a:r>
            <a:endParaRPr lang="en-US" i="1"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1464" y="1676400"/>
            <a:ext cx="2339357" cy="2315963"/>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9444" y="1901125"/>
            <a:ext cx="6096000" cy="45720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81" y="4206498"/>
            <a:ext cx="3286125" cy="2286000"/>
          </a:xfrm>
          <a:prstGeom prst="rect">
            <a:avLst/>
          </a:prstGeom>
        </p:spPr>
      </p:pic>
    </p:spTree>
    <p:extLst>
      <p:ext uri="{BB962C8B-B14F-4D97-AF65-F5344CB8AC3E}">
        <p14:creationId xmlns:p14="http://schemas.microsoft.com/office/powerpoint/2010/main" val="3279961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2050" name="Picture 2" descr="C:\Users\Peter Tavino\Music\Songs of the Season images\3 Silent Night\silentnightmang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06017"/>
            <a:ext cx="8616811" cy="6492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2900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8229600" cy="1143000"/>
          </a:xfrm>
        </p:spPr>
        <p:txBody>
          <a:bodyPr/>
          <a:lstStyle/>
          <a:p>
            <a:endParaRPr lang="en-US" dirty="0"/>
          </a:p>
        </p:txBody>
      </p:sp>
      <p:sp>
        <p:nvSpPr>
          <p:cNvPr id="3" name="Content Placeholder 2"/>
          <p:cNvSpPr>
            <a:spLocks noGrp="1"/>
          </p:cNvSpPr>
          <p:nvPr>
            <p:ph idx="1"/>
          </p:nvPr>
        </p:nvSpPr>
        <p:spPr>
          <a:xfrm>
            <a:off x="381000" y="304800"/>
            <a:ext cx="8763000" cy="6629400"/>
          </a:xfrm>
        </p:spPr>
        <p:txBody>
          <a:bodyPr>
            <a:normAutofit fontScale="47500" lnSpcReduction="20000"/>
          </a:bodyPr>
          <a:lstStyle/>
          <a:p>
            <a:pPr marL="0" indent="0">
              <a:buNone/>
            </a:pPr>
            <a:r>
              <a:rPr lang="en-US" sz="6700" dirty="0"/>
              <a:t>Silent Night</a:t>
            </a:r>
          </a:p>
          <a:p>
            <a:pPr marL="0" indent="0">
              <a:buNone/>
            </a:pPr>
            <a:r>
              <a:rPr lang="en-US" sz="6700" dirty="0"/>
              <a:t>Silent Night, holy night, all is calm,</a:t>
            </a:r>
          </a:p>
          <a:p>
            <a:pPr marL="0" indent="0">
              <a:buNone/>
            </a:pPr>
            <a:r>
              <a:rPr lang="en-US" sz="6700" dirty="0"/>
              <a:t>All is bright.</a:t>
            </a:r>
          </a:p>
          <a:p>
            <a:pPr marL="0" indent="0">
              <a:buNone/>
            </a:pPr>
            <a:r>
              <a:rPr lang="en-US" sz="6700" dirty="0"/>
              <a:t>Round yon Virgin mother and child.</a:t>
            </a:r>
          </a:p>
          <a:p>
            <a:pPr marL="0" indent="0">
              <a:buNone/>
            </a:pPr>
            <a:r>
              <a:rPr lang="en-US" sz="6700" dirty="0"/>
              <a:t>Holy Infant, so tender and mild. </a:t>
            </a:r>
          </a:p>
          <a:p>
            <a:pPr marL="0" indent="0">
              <a:buNone/>
            </a:pPr>
            <a:r>
              <a:rPr lang="en-US" sz="6700" dirty="0"/>
              <a:t>Sleep in heavenly peace. Sleep in heavenly peace</a:t>
            </a:r>
            <a:r>
              <a:rPr lang="en-US" sz="6700" dirty="0" smtClean="0"/>
              <a:t>.</a:t>
            </a:r>
          </a:p>
          <a:p>
            <a:pPr marL="0" indent="0">
              <a:buNone/>
            </a:pPr>
            <a:endParaRPr lang="en-US" sz="6700" dirty="0"/>
          </a:p>
          <a:p>
            <a:pPr marL="0" indent="0">
              <a:buNone/>
            </a:pPr>
            <a:r>
              <a:rPr lang="en-US" sz="6700" dirty="0"/>
              <a:t>Silent Night, holy night, shepherds quake at the sight. </a:t>
            </a:r>
          </a:p>
          <a:p>
            <a:pPr marL="0" indent="0">
              <a:buNone/>
            </a:pPr>
            <a:r>
              <a:rPr lang="en-US" sz="6700" dirty="0"/>
              <a:t>Glories stream from heaven afar.</a:t>
            </a:r>
          </a:p>
          <a:p>
            <a:pPr marL="0" indent="0">
              <a:buNone/>
            </a:pPr>
            <a:r>
              <a:rPr lang="en-US" sz="6700" dirty="0"/>
              <a:t>Heavenly hosts sing Alleluia,</a:t>
            </a:r>
          </a:p>
          <a:p>
            <a:pPr marL="0" indent="0">
              <a:buNone/>
            </a:pPr>
            <a:r>
              <a:rPr lang="en-US" sz="6700" dirty="0"/>
              <a:t>Christ the Savior is born,</a:t>
            </a:r>
          </a:p>
          <a:p>
            <a:pPr marL="0" indent="0">
              <a:buNone/>
            </a:pPr>
            <a:r>
              <a:rPr lang="en-US" sz="6700" dirty="0"/>
              <a:t>Christ the Savior is born.</a:t>
            </a:r>
          </a:p>
          <a:p>
            <a:endParaRPr lang="en-US" dirty="0"/>
          </a:p>
        </p:txBody>
      </p:sp>
    </p:spTree>
    <p:extLst>
      <p:ext uri="{BB962C8B-B14F-4D97-AF65-F5344CB8AC3E}">
        <p14:creationId xmlns:p14="http://schemas.microsoft.com/office/powerpoint/2010/main" val="2446863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34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1600200"/>
            <a:ext cx="8229600" cy="1143000"/>
          </a:xfrm>
        </p:spPr>
        <p:txBody>
          <a:bodyPr>
            <a:normAutofit fontScale="90000"/>
          </a:bodyPr>
          <a:lstStyle/>
          <a:p>
            <a:pPr algn="l"/>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i="1" dirty="0">
                <a:solidFill>
                  <a:srgbClr val="FF0000"/>
                </a:solidFill>
              </a:rPr>
              <a:t>The Story </a:t>
            </a:r>
            <a:br>
              <a:rPr lang="en-US" i="1" dirty="0">
                <a:solidFill>
                  <a:srgbClr val="FF0000"/>
                </a:solidFill>
              </a:rPr>
            </a:br>
            <a:r>
              <a:rPr lang="en-US" i="1" dirty="0">
                <a:solidFill>
                  <a:srgbClr val="FF0000"/>
                </a:solidFill>
              </a:rPr>
              <a:t>of how it </a:t>
            </a:r>
            <a:br>
              <a:rPr lang="en-US" i="1" dirty="0">
                <a:solidFill>
                  <a:srgbClr val="FF0000"/>
                </a:solidFill>
              </a:rPr>
            </a:br>
            <a:r>
              <a:rPr lang="en-US" i="1" dirty="0">
                <a:solidFill>
                  <a:srgbClr val="FF0000"/>
                </a:solidFill>
              </a:rPr>
              <a:t>was written</a:t>
            </a: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2200" dirty="0" smtClean="0"/>
              <a:t/>
            </a:r>
            <a:br>
              <a:rPr lang="en-US" sz="2200" dirty="0" smtClean="0"/>
            </a:br>
            <a:r>
              <a:rPr lang="de-DE" sz="2200" b="1" dirty="0" smtClean="0"/>
              <a:t>Former Church St. Nicola in </a:t>
            </a:r>
            <a:br>
              <a:rPr lang="de-DE" sz="2200" b="1" dirty="0" smtClean="0"/>
            </a:br>
            <a:r>
              <a:rPr lang="de-DE" sz="2200" b="1" dirty="0" smtClean="0"/>
              <a:t>Oberndorf bei Salzburg,  Austria</a:t>
            </a:r>
            <a:endParaRPr lang="en-US" sz="2200" dirty="0"/>
          </a:p>
        </p:txBody>
      </p:sp>
      <p:sp>
        <p:nvSpPr>
          <p:cNvPr id="6" name="Content Placeholder 5"/>
          <p:cNvSpPr>
            <a:spLocks noGrp="1"/>
          </p:cNvSpPr>
          <p:nvPr>
            <p:ph sz="half" idx="2"/>
          </p:nvPr>
        </p:nvSpPr>
        <p:spPr>
          <a:xfrm>
            <a:off x="4191000" y="533400"/>
            <a:ext cx="4648200" cy="5592763"/>
          </a:xfrm>
        </p:spPr>
        <p:txBody>
          <a:bodyPr>
            <a:normAutofit fontScale="25000" lnSpcReduction="20000"/>
          </a:bodyPr>
          <a:lstStyle/>
          <a:p>
            <a:pPr marL="0" indent="0">
              <a:buNone/>
            </a:pPr>
            <a:r>
              <a:rPr lang="en-US" sz="11200" dirty="0" smtClean="0"/>
              <a:t>In 1818, a roving band of actors was performing in towns throughout the Austrian Alps. On December 23 they arrived at a village near Salzburg where they were to re-enact the story of Christ's birth in the small Church of St. Nicholas.</a:t>
            </a:r>
          </a:p>
          <a:p>
            <a:pPr marL="0" indent="0">
              <a:buNone/>
            </a:pPr>
            <a:r>
              <a:rPr lang="en-US" sz="11200" dirty="0" smtClean="0"/>
              <a:t/>
            </a:r>
            <a:br>
              <a:rPr lang="en-US" sz="11200" dirty="0" smtClean="0"/>
            </a:br>
            <a:r>
              <a:rPr lang="en-US" sz="11200" dirty="0" smtClean="0"/>
              <a:t>     Unfortunately, the St. Nicholas' church organ wasn't working and would not be repaired before Christmas. </a:t>
            </a:r>
            <a:endParaRPr lang="en-US" dirty="0"/>
          </a:p>
        </p:txBody>
      </p:sp>
      <p:pic>
        <p:nvPicPr>
          <p:cNvPr id="7"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2895600"/>
            <a:ext cx="3048000" cy="3048000"/>
          </a:xfrm>
          <a:prstGeom prst="rect">
            <a:avLst/>
          </a:prstGeom>
        </p:spPr>
      </p:pic>
    </p:spTree>
    <p:extLst>
      <p:ext uri="{BB962C8B-B14F-4D97-AF65-F5344CB8AC3E}">
        <p14:creationId xmlns:p14="http://schemas.microsoft.com/office/powerpoint/2010/main" val="2772443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5243945" y="838200"/>
            <a:ext cx="2743200" cy="2743200"/>
          </a:xfrm>
        </p:spPr>
      </p:pic>
      <p:sp>
        <p:nvSpPr>
          <p:cNvPr id="6" name="Content Placeholder 5"/>
          <p:cNvSpPr>
            <a:spLocks noGrp="1"/>
          </p:cNvSpPr>
          <p:nvPr>
            <p:ph sz="half" idx="4294967295"/>
          </p:nvPr>
        </p:nvSpPr>
        <p:spPr>
          <a:xfrm>
            <a:off x="0" y="1295400"/>
            <a:ext cx="4572000" cy="5059363"/>
          </a:xfrm>
        </p:spPr>
        <p:txBody>
          <a:bodyPr>
            <a:normAutofit fontScale="25000" lnSpcReduction="20000"/>
          </a:bodyPr>
          <a:lstStyle/>
          <a:p>
            <a:pPr marL="0" indent="0" algn="ctr">
              <a:buNone/>
            </a:pPr>
            <a:r>
              <a:rPr lang="en-US" sz="12800" dirty="0" smtClean="0"/>
              <a:t>Because the church organ was out of commission, the actors presented their Christmas drama in a private home.</a:t>
            </a:r>
          </a:p>
          <a:p>
            <a:pPr marL="0" indent="0" algn="ctr">
              <a:buNone/>
            </a:pPr>
            <a:endParaRPr lang="en-US" sz="12800" dirty="0"/>
          </a:p>
          <a:p>
            <a:pPr marL="0" indent="0" algn="ctr">
              <a:buNone/>
            </a:pPr>
            <a:r>
              <a:rPr lang="en-US" sz="12800" dirty="0" smtClean="0"/>
              <a:t> That Christmas presentation of the events in the first chapters of Matthew and Luke inspired assistant pastor </a:t>
            </a:r>
          </a:p>
          <a:p>
            <a:pPr marL="0" indent="0" algn="ctr">
              <a:buNone/>
            </a:pPr>
            <a:r>
              <a:rPr lang="en-US" sz="12800" dirty="0" smtClean="0"/>
              <a:t>Josef Mohr.</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3873211"/>
            <a:ext cx="2419350" cy="2419350"/>
          </a:xfrm>
          <a:prstGeom prst="rect">
            <a:avLst/>
          </a:prstGeom>
        </p:spPr>
      </p:pic>
    </p:spTree>
    <p:extLst>
      <p:ext uri="{BB962C8B-B14F-4D97-AF65-F5344CB8AC3E}">
        <p14:creationId xmlns:p14="http://schemas.microsoft.com/office/powerpoint/2010/main" val="1652216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79425"/>
            <a:ext cx="7894638" cy="4525963"/>
          </a:xfrm>
        </p:spPr>
        <p:txBody>
          <a:bodyPr>
            <a:normAutofit fontScale="25000" lnSpcReduction="20000"/>
          </a:bodyPr>
          <a:lstStyle/>
          <a:p>
            <a:pPr marL="0" indent="0">
              <a:buNone/>
            </a:pPr>
            <a:r>
              <a:rPr lang="en-US" sz="11200" dirty="0" smtClean="0"/>
              <a:t>Instead of walking straight to his house that night, Mohr took a longer way home. The longer path took him up over a hill overlooking</a:t>
            </a:r>
          </a:p>
          <a:p>
            <a:pPr marL="0" indent="0">
              <a:buNone/>
            </a:pPr>
            <a:r>
              <a:rPr lang="en-US" sz="11200" dirty="0" smtClean="0"/>
              <a:t>a peaceful snow-covered village.</a:t>
            </a:r>
          </a:p>
          <a:p>
            <a:pPr marL="0" indent="0">
              <a:buNone/>
            </a:pPr>
            <a:r>
              <a:rPr lang="en-US" sz="11200" dirty="0" smtClean="0"/>
              <a:t>   </a:t>
            </a:r>
          </a:p>
          <a:p>
            <a:pPr marL="0" indent="0">
              <a:buNone/>
            </a:pPr>
            <a:r>
              <a:rPr lang="en-US" sz="11200" dirty="0" smtClean="0"/>
              <a:t>Mohr gazed down at the glowing </a:t>
            </a:r>
          </a:p>
          <a:p>
            <a:pPr marL="0" indent="0">
              <a:buNone/>
            </a:pPr>
            <a:r>
              <a:rPr lang="en-US" sz="11200" dirty="0" smtClean="0"/>
              <a:t>Christmas-card like scene. His </a:t>
            </a:r>
          </a:p>
          <a:p>
            <a:pPr marL="0" indent="0">
              <a:buNone/>
            </a:pPr>
            <a:r>
              <a:rPr lang="en-US" sz="11200" dirty="0" smtClean="0"/>
              <a:t>thoughts about the Christmas </a:t>
            </a:r>
          </a:p>
          <a:p>
            <a:pPr marL="0" indent="0">
              <a:buNone/>
            </a:pPr>
            <a:r>
              <a:rPr lang="en-US" sz="11200" dirty="0" smtClean="0"/>
              <a:t>play he had just seen made him </a:t>
            </a:r>
          </a:p>
          <a:p>
            <a:pPr marL="0" indent="0">
              <a:buNone/>
            </a:pPr>
            <a:r>
              <a:rPr lang="en-US" sz="11200" dirty="0" smtClean="0"/>
              <a:t>remember a poem he had written</a:t>
            </a:r>
          </a:p>
          <a:p>
            <a:pPr marL="0" indent="0">
              <a:buNone/>
            </a:pPr>
            <a:r>
              <a:rPr lang="en-US" sz="11200" dirty="0" smtClean="0"/>
              <a:t> a couple of years before, about </a:t>
            </a:r>
          </a:p>
          <a:p>
            <a:pPr marL="0" indent="0">
              <a:buNone/>
            </a:pPr>
            <a:r>
              <a:rPr lang="en-US" sz="11200" dirty="0" smtClean="0"/>
              <a:t>the night when angels announced </a:t>
            </a:r>
          </a:p>
          <a:p>
            <a:pPr marL="0" indent="0">
              <a:buNone/>
            </a:pPr>
            <a:r>
              <a:rPr lang="en-US" sz="11200" dirty="0" smtClean="0"/>
              <a:t>the birth of the long-awaited Messiah.</a:t>
            </a:r>
            <a:r>
              <a:rPr lang="en-US" dirty="0" smtClean="0"/>
              <a:t/>
            </a:r>
            <a:br>
              <a:rPr lang="en-US" dirty="0" smtClean="0"/>
            </a:b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1295400"/>
            <a:ext cx="4038600" cy="4038600"/>
          </a:xfrm>
          <a:prstGeom prst="rect">
            <a:avLst/>
          </a:prstGeom>
        </p:spPr>
      </p:pic>
    </p:spTree>
    <p:extLst>
      <p:ext uri="{BB962C8B-B14F-4D97-AF65-F5344CB8AC3E}">
        <p14:creationId xmlns:p14="http://schemas.microsoft.com/office/powerpoint/2010/main" val="2563616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152400" y="304800"/>
            <a:ext cx="8458200" cy="6124754"/>
          </a:xfrm>
          <a:prstGeom prst="rect">
            <a:avLst/>
          </a:prstGeom>
        </p:spPr>
        <p:txBody>
          <a:bodyPr wrap="square">
            <a:spAutoFit/>
          </a:bodyPr>
          <a:lstStyle/>
          <a:p>
            <a:r>
              <a:rPr lang="en-US" dirty="0" smtClean="0"/>
              <a:t>    </a:t>
            </a:r>
            <a:r>
              <a:rPr lang="en-US" sz="2800" dirty="0" smtClean="0"/>
              <a:t>Mohr decided those words might make a good carol for his congregation the following evening at their Christmas eve service. But he didn't have any music to which that poem could be sung. So he went to see the church organist, Franz </a:t>
            </a:r>
            <a:r>
              <a:rPr lang="en-US" sz="2800" dirty="0" err="1" smtClean="0"/>
              <a:t>Xaver</a:t>
            </a:r>
            <a:r>
              <a:rPr lang="en-US" sz="2800" dirty="0" smtClean="0"/>
              <a:t> Gruber. </a:t>
            </a:r>
          </a:p>
          <a:p>
            <a:r>
              <a:rPr lang="en-US" sz="2800" dirty="0" smtClean="0"/>
              <a:t>Gruber only had a few hours</a:t>
            </a:r>
          </a:p>
          <a:p>
            <a:r>
              <a:rPr lang="en-US" sz="2800" dirty="0" smtClean="0"/>
              <a:t> to come up with a melody </a:t>
            </a:r>
          </a:p>
          <a:p>
            <a:r>
              <a:rPr lang="en-US" sz="2800" dirty="0" smtClean="0"/>
              <a:t>which could be sung with a guitar.</a:t>
            </a:r>
          </a:p>
          <a:p>
            <a:endParaRPr lang="en-US" sz="2800" dirty="0" smtClean="0"/>
          </a:p>
          <a:p>
            <a:endParaRPr lang="en-US" sz="2800" dirty="0" smtClean="0"/>
          </a:p>
          <a:p>
            <a:r>
              <a:rPr lang="en-US" sz="2800" dirty="0" smtClean="0"/>
              <a:t> However, by that evening, Gruber had managed to compose a musical setting for the poem. They now had a Christmas carol that could be sung without that organ.</a:t>
            </a:r>
            <a:br>
              <a:rPr lang="en-US" sz="2800" dirty="0" smtClean="0"/>
            </a:br>
            <a:r>
              <a:rPr lang="en-US" sz="2800" dirty="0" smtClean="0"/>
              <a:t>     </a:t>
            </a:r>
            <a:endParaRPr lang="en-US" sz="2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514600"/>
            <a:ext cx="1581150" cy="1581150"/>
          </a:xfrm>
          <a:prstGeom prst="rect">
            <a:avLst/>
          </a:prstGeom>
        </p:spPr>
      </p:pic>
    </p:spTree>
    <p:extLst>
      <p:ext uri="{BB962C8B-B14F-4D97-AF65-F5344CB8AC3E}">
        <p14:creationId xmlns:p14="http://schemas.microsoft.com/office/powerpoint/2010/main" val="2561458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4" name="Content Placeholder 3"/>
          <p:cNvSpPr>
            <a:spLocks noGrp="1"/>
          </p:cNvSpPr>
          <p:nvPr>
            <p:ph sz="half" idx="4294967295"/>
          </p:nvPr>
        </p:nvSpPr>
        <p:spPr>
          <a:xfrm>
            <a:off x="4572000" y="304800"/>
            <a:ext cx="4572000" cy="6324600"/>
          </a:xfrm>
        </p:spPr>
        <p:txBody>
          <a:bodyPr>
            <a:normAutofit fontScale="40000" lnSpcReduction="20000"/>
          </a:bodyPr>
          <a:lstStyle/>
          <a:p>
            <a:pPr marL="0" indent="0">
              <a:buNone/>
            </a:pPr>
            <a:r>
              <a:rPr lang="en-US" sz="5900" dirty="0"/>
              <a:t>On Christmas Eve, the little </a:t>
            </a:r>
            <a:r>
              <a:rPr lang="en-US" sz="5900" dirty="0" smtClean="0"/>
              <a:t>congregation </a:t>
            </a:r>
            <a:r>
              <a:rPr lang="en-US" sz="5900" dirty="0"/>
              <a:t>heard Gruber and Mohr sing their new composition to the accompaniment of Gruber's guitar</a:t>
            </a:r>
            <a:r>
              <a:rPr lang="en-US" sz="5900" dirty="0" smtClean="0"/>
              <a:t>.</a:t>
            </a:r>
          </a:p>
          <a:p>
            <a:pPr marL="0" indent="0">
              <a:buNone/>
            </a:pPr>
            <a:endParaRPr lang="en-US" sz="5900" dirty="0"/>
          </a:p>
          <a:p>
            <a:pPr marL="0" indent="0">
              <a:buNone/>
            </a:pPr>
            <a:r>
              <a:rPr lang="en-US" sz="5900" dirty="0"/>
              <a:t>Weeks later, well-known organ builder Karl </a:t>
            </a:r>
            <a:r>
              <a:rPr lang="en-US" sz="5900" dirty="0" err="1"/>
              <a:t>Mauracher</a:t>
            </a:r>
            <a:r>
              <a:rPr lang="en-US" sz="5900" dirty="0"/>
              <a:t> arrived </a:t>
            </a:r>
            <a:r>
              <a:rPr lang="en-US" sz="5900" dirty="0" smtClean="0"/>
              <a:t>to </a:t>
            </a:r>
            <a:r>
              <a:rPr lang="en-US" sz="5900" dirty="0"/>
              <a:t>fix the organ in St. Nicholas church. When </a:t>
            </a:r>
            <a:r>
              <a:rPr lang="en-US" sz="5900" dirty="0" err="1"/>
              <a:t>Mauracher</a:t>
            </a:r>
            <a:r>
              <a:rPr lang="en-US" sz="5900" dirty="0"/>
              <a:t> finished, he stepped back to let Gruber test the instrument. </a:t>
            </a:r>
            <a:endParaRPr lang="en-US" sz="5900" dirty="0" smtClean="0"/>
          </a:p>
          <a:p>
            <a:pPr marL="0" indent="0">
              <a:buNone/>
            </a:pPr>
            <a:r>
              <a:rPr lang="en-US" sz="5900" dirty="0" smtClean="0"/>
              <a:t>When </a:t>
            </a:r>
            <a:r>
              <a:rPr lang="en-US" sz="5900" dirty="0"/>
              <a:t>Gruber sat down, his fingers began playing the simple melody he had written for Mohr's Christmas poem. Deeply impressed, </a:t>
            </a:r>
            <a:r>
              <a:rPr lang="en-US" sz="5900" dirty="0" err="1"/>
              <a:t>Mauracher</a:t>
            </a:r>
            <a:r>
              <a:rPr lang="en-US" sz="5900" dirty="0"/>
              <a:t> took copies of the music and words of "Silent Night" back to his own Alpine </a:t>
            </a:r>
            <a:r>
              <a:rPr lang="en-US" sz="5900" dirty="0" smtClean="0"/>
              <a:t>village</a:t>
            </a:r>
            <a:r>
              <a:rPr lang="en-US" sz="5900" dirty="0"/>
              <a:t>.</a:t>
            </a:r>
          </a:p>
          <a:p>
            <a:endParaRPr lang="en-US" dirty="0"/>
          </a:p>
        </p:txBody>
      </p:sp>
      <p:pic>
        <p:nvPicPr>
          <p:cNvPr id="5" name="Content Placeholder 4"/>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0" y="838200"/>
            <a:ext cx="4235450" cy="5287963"/>
          </a:xfrm>
        </p:spPr>
      </p:pic>
    </p:spTree>
    <p:extLst>
      <p:ext uri="{BB962C8B-B14F-4D97-AF65-F5344CB8AC3E}">
        <p14:creationId xmlns:p14="http://schemas.microsoft.com/office/powerpoint/2010/main" val="26828042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7" name="Rectangle 6"/>
          <p:cNvSpPr/>
          <p:nvPr/>
        </p:nvSpPr>
        <p:spPr>
          <a:xfrm>
            <a:off x="304800" y="330971"/>
            <a:ext cx="7010400" cy="6555641"/>
          </a:xfrm>
          <a:prstGeom prst="rect">
            <a:avLst/>
          </a:prstGeom>
        </p:spPr>
        <p:txBody>
          <a:bodyPr wrap="square">
            <a:spAutoFit/>
          </a:bodyPr>
          <a:lstStyle/>
          <a:p>
            <a:r>
              <a:rPr lang="en-US" sz="2800" dirty="0" smtClean="0"/>
              <a:t>There, two well-known families of singers — the </a:t>
            </a:r>
            <a:r>
              <a:rPr lang="en-US" sz="2800" dirty="0" err="1" smtClean="0"/>
              <a:t>Rainers</a:t>
            </a:r>
            <a:r>
              <a:rPr lang="en-US" sz="2800" dirty="0" smtClean="0"/>
              <a:t> and the </a:t>
            </a:r>
            <a:r>
              <a:rPr lang="en-US" sz="2800" dirty="0" err="1" smtClean="0"/>
              <a:t>Strassers</a:t>
            </a:r>
            <a:r>
              <a:rPr lang="en-US" sz="2800" dirty="0" smtClean="0"/>
              <a:t> — heard it. Captivated by "Silent Night," both groups put the new song into their Christmas season repertoire. </a:t>
            </a:r>
          </a:p>
          <a:p>
            <a:r>
              <a:rPr lang="en-US" sz="2800" dirty="0" smtClean="0"/>
              <a:t>The </a:t>
            </a:r>
            <a:r>
              <a:rPr lang="en-US" sz="2800" dirty="0" err="1" smtClean="0"/>
              <a:t>Strasser</a:t>
            </a:r>
            <a:r>
              <a:rPr lang="en-US" sz="2800" dirty="0" smtClean="0"/>
              <a:t> sisters </a:t>
            </a:r>
          </a:p>
          <a:p>
            <a:r>
              <a:rPr lang="en-US" sz="2800" dirty="0" smtClean="0"/>
              <a:t>spread the carol across </a:t>
            </a:r>
          </a:p>
          <a:p>
            <a:r>
              <a:rPr lang="en-US" sz="2800" dirty="0" smtClean="0"/>
              <a:t>northern Europe. </a:t>
            </a:r>
          </a:p>
          <a:p>
            <a:endParaRPr lang="en-US" sz="2800" dirty="0"/>
          </a:p>
          <a:p>
            <a:r>
              <a:rPr lang="en-US" sz="2800" dirty="0" smtClean="0"/>
              <a:t>In 1834, they performed </a:t>
            </a:r>
          </a:p>
          <a:p>
            <a:r>
              <a:rPr lang="en-US" sz="2800" dirty="0" smtClean="0"/>
              <a:t>"Silent Night" for King </a:t>
            </a:r>
          </a:p>
          <a:p>
            <a:r>
              <a:rPr lang="en-US" sz="2800" dirty="0" smtClean="0"/>
              <a:t>Frederick William IV </a:t>
            </a:r>
          </a:p>
          <a:p>
            <a:r>
              <a:rPr lang="en-US" sz="2800" dirty="0" smtClean="0"/>
              <a:t>of Prussia. </a:t>
            </a:r>
          </a:p>
          <a:p>
            <a:r>
              <a:rPr lang="en-US" sz="2800" dirty="0" smtClean="0"/>
              <a:t>The King then ordered his cathedral choir to sing Silent Night every Christmas Eve.</a:t>
            </a:r>
            <a:endParaRPr lang="en-US" sz="28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5676" y="2209800"/>
            <a:ext cx="4929188" cy="3429000"/>
          </a:xfrm>
          <a:prstGeom prst="rect">
            <a:avLst/>
          </a:prstGeom>
        </p:spPr>
      </p:pic>
    </p:spTree>
    <p:extLst>
      <p:ext uri="{BB962C8B-B14F-4D97-AF65-F5344CB8AC3E}">
        <p14:creationId xmlns:p14="http://schemas.microsoft.com/office/powerpoint/2010/main" val="1523319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2400"/>
            <a:ext cx="8839200" cy="6096000"/>
          </a:xfrm>
        </p:spPr>
        <p:txBody>
          <a:bodyPr>
            <a:normAutofit fontScale="25000" lnSpcReduction="20000"/>
          </a:bodyPr>
          <a:lstStyle/>
          <a:p>
            <a:r>
              <a:rPr lang="en-US" dirty="0"/>
              <a:t>     </a:t>
            </a:r>
            <a:br>
              <a:rPr lang="en-US" dirty="0"/>
            </a:br>
            <a:endParaRPr lang="en-US" dirty="0"/>
          </a:p>
          <a:p>
            <a:r>
              <a:rPr lang="en-US" dirty="0"/>
              <a:t>     </a:t>
            </a:r>
            <a:r>
              <a:rPr lang="en-US" sz="11200" dirty="0" smtClean="0"/>
              <a:t/>
            </a:r>
            <a:br>
              <a:rPr lang="en-US" sz="11200" dirty="0" smtClean="0"/>
            </a:br>
            <a:r>
              <a:rPr lang="en-US" sz="11200" dirty="0"/>
              <a:t>     Twenty years after "Silent Night" </a:t>
            </a:r>
            <a:endParaRPr lang="en-US" sz="11200" dirty="0" smtClean="0"/>
          </a:p>
          <a:p>
            <a:pPr marL="0" indent="0">
              <a:buNone/>
            </a:pPr>
            <a:r>
              <a:rPr lang="en-US" sz="11200" dirty="0" smtClean="0"/>
              <a:t>was </a:t>
            </a:r>
            <a:r>
              <a:rPr lang="en-US" sz="11200" dirty="0"/>
              <a:t>written, the </a:t>
            </a:r>
            <a:r>
              <a:rPr lang="en-US" sz="11200" dirty="0" err="1"/>
              <a:t>Rainers</a:t>
            </a:r>
            <a:r>
              <a:rPr lang="en-US" sz="11200" dirty="0"/>
              <a:t> brought the </a:t>
            </a:r>
            <a:endParaRPr lang="en-US" sz="11200" dirty="0" smtClean="0"/>
          </a:p>
          <a:p>
            <a:pPr marL="0" indent="0">
              <a:buNone/>
            </a:pPr>
            <a:r>
              <a:rPr lang="en-US" sz="11200" dirty="0" smtClean="0"/>
              <a:t>song </a:t>
            </a:r>
            <a:r>
              <a:rPr lang="en-US" sz="11200" dirty="0"/>
              <a:t>to the United States, singing it </a:t>
            </a:r>
            <a:endParaRPr lang="en-US" sz="11200" dirty="0" smtClean="0"/>
          </a:p>
          <a:p>
            <a:pPr marL="0" indent="0">
              <a:buNone/>
            </a:pPr>
            <a:r>
              <a:rPr lang="en-US" sz="11200" dirty="0" smtClean="0"/>
              <a:t>(</a:t>
            </a:r>
            <a:r>
              <a:rPr lang="en-US" sz="11200" dirty="0"/>
              <a:t>in German) </a:t>
            </a:r>
            <a:r>
              <a:rPr lang="en-US" sz="11200" dirty="0" smtClean="0"/>
              <a:t>outside</a:t>
            </a:r>
          </a:p>
          <a:p>
            <a:pPr marL="0" indent="0">
              <a:buNone/>
            </a:pPr>
            <a:r>
              <a:rPr lang="en-US" sz="11200" dirty="0" smtClean="0"/>
              <a:t> </a:t>
            </a:r>
            <a:r>
              <a:rPr lang="en-US" sz="11200" dirty="0"/>
              <a:t>New York City's Trinity Church</a:t>
            </a:r>
            <a:r>
              <a:rPr lang="en-US" sz="11200" dirty="0" smtClean="0"/>
              <a:t>.</a:t>
            </a:r>
          </a:p>
          <a:p>
            <a:endParaRPr lang="en-US" sz="11200" dirty="0" smtClean="0"/>
          </a:p>
          <a:p>
            <a:endParaRPr lang="en-US" sz="11200" dirty="0" smtClean="0"/>
          </a:p>
          <a:p>
            <a:pPr marL="0" indent="0">
              <a:buNone/>
            </a:pPr>
            <a:r>
              <a:rPr lang="en-US" sz="11200" dirty="0"/>
              <a:t>     In 1863, nearly fifty </a:t>
            </a:r>
            <a:r>
              <a:rPr lang="en-US" sz="11200" dirty="0" smtClean="0"/>
              <a:t>years</a:t>
            </a:r>
          </a:p>
          <a:p>
            <a:pPr marL="0" indent="0">
              <a:buNone/>
            </a:pPr>
            <a:r>
              <a:rPr lang="en-US" sz="11200" dirty="0" smtClean="0"/>
              <a:t> </a:t>
            </a:r>
            <a:r>
              <a:rPr lang="en-US" sz="11200" dirty="0"/>
              <a:t>after being first sung in German, </a:t>
            </a:r>
            <a:endParaRPr lang="en-US" sz="11200" dirty="0" smtClean="0"/>
          </a:p>
          <a:p>
            <a:pPr marL="0" indent="0">
              <a:buNone/>
            </a:pPr>
            <a:r>
              <a:rPr lang="en-US" sz="11200" dirty="0" smtClean="0"/>
              <a:t>"</a:t>
            </a:r>
            <a:r>
              <a:rPr lang="en-US" sz="11200" dirty="0"/>
              <a:t>Silent Night" was translated into </a:t>
            </a:r>
            <a:endParaRPr lang="en-US" sz="11200" dirty="0" smtClean="0"/>
          </a:p>
          <a:p>
            <a:pPr marL="0" indent="0">
              <a:buNone/>
            </a:pPr>
            <a:r>
              <a:rPr lang="en-US" sz="11200" dirty="0" smtClean="0"/>
              <a:t>English and made </a:t>
            </a:r>
            <a:r>
              <a:rPr lang="en-US" sz="11200" dirty="0"/>
              <a:t>its way into print in Charles Hutchins' </a:t>
            </a:r>
            <a:r>
              <a:rPr lang="en-US" sz="11200" i="1" dirty="0"/>
              <a:t>Sunday School Hymnal</a:t>
            </a:r>
            <a:r>
              <a:rPr lang="en-US" sz="11200" i="1" dirty="0" smtClean="0"/>
              <a:t>.</a:t>
            </a:r>
          </a:p>
          <a:p>
            <a:endParaRPr lang="en-US" sz="11200" i="1" dirty="0" smtClean="0"/>
          </a:p>
          <a:p>
            <a:pPr marL="0" indent="0">
              <a:buNone/>
            </a:pPr>
            <a:r>
              <a:rPr lang="en-US" sz="11200" i="1" dirty="0" smtClean="0"/>
              <a:t>	 </a:t>
            </a:r>
            <a:r>
              <a:rPr lang="en-US" sz="11200" dirty="0" smtClean="0"/>
              <a:t>Today </a:t>
            </a:r>
            <a:r>
              <a:rPr lang="en-US" sz="11200" dirty="0"/>
              <a:t>the words of "Silent Night" are sung in </a:t>
            </a:r>
            <a:endParaRPr lang="en-US" sz="11200" dirty="0" smtClean="0"/>
          </a:p>
          <a:p>
            <a:pPr marL="0" indent="0">
              <a:buNone/>
            </a:pPr>
            <a:r>
              <a:rPr lang="en-US" sz="11200" dirty="0"/>
              <a:t> </a:t>
            </a:r>
            <a:r>
              <a:rPr lang="en-US" sz="11200" dirty="0" smtClean="0"/>
              <a:t>   more </a:t>
            </a:r>
            <a:r>
              <a:rPr lang="en-US" sz="11200" dirty="0"/>
              <a:t>than 300 different languages around the </a:t>
            </a:r>
            <a:r>
              <a:rPr lang="en-US" sz="11200" dirty="0" smtClean="0"/>
              <a:t>world.</a:t>
            </a:r>
            <a:endParaRPr lang="en-US" sz="11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3599" y="1"/>
            <a:ext cx="3385651" cy="4585854"/>
          </a:xfrm>
          <a:prstGeom prst="rect">
            <a:avLst/>
          </a:prstGeom>
        </p:spPr>
      </p:pic>
    </p:spTree>
    <p:extLst>
      <p:ext uri="{BB962C8B-B14F-4D97-AF65-F5344CB8AC3E}">
        <p14:creationId xmlns:p14="http://schemas.microsoft.com/office/powerpoint/2010/main" val="2451124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7030A0"/>
                </a:solidFill>
              </a:rPr>
              <a:t/>
            </a:r>
            <a:br>
              <a:rPr lang="en-US" i="1" dirty="0" smtClean="0">
                <a:solidFill>
                  <a:srgbClr val="7030A0"/>
                </a:solidFill>
              </a:rPr>
            </a:br>
            <a:r>
              <a:rPr lang="en-US" i="1" dirty="0" smtClean="0">
                <a:solidFill>
                  <a:srgbClr val="FF0000"/>
                </a:solidFill>
              </a:rPr>
              <a:t>Please join along to my guitar in</a:t>
            </a:r>
            <a:br>
              <a:rPr lang="en-US" i="1" dirty="0" smtClean="0">
                <a:solidFill>
                  <a:srgbClr val="FF0000"/>
                </a:solidFill>
              </a:rPr>
            </a:br>
            <a:r>
              <a:rPr lang="en-US" i="1" dirty="0" smtClean="0">
                <a:solidFill>
                  <a:srgbClr val="FF0000"/>
                </a:solidFill>
              </a:rPr>
              <a:t> </a:t>
            </a:r>
            <a:r>
              <a:rPr lang="en-US" b="1" i="1" dirty="0" smtClean="0">
                <a:solidFill>
                  <a:srgbClr val="FF0000"/>
                </a:solidFill>
              </a:rPr>
              <a:t>Silent Night</a:t>
            </a:r>
            <a:endParaRPr lang="en-US" i="1" dirty="0">
              <a:solidFill>
                <a:srgbClr val="FF0000"/>
              </a:solidFill>
            </a:endParaRPr>
          </a:p>
        </p:txBody>
      </p:sp>
      <p:pic>
        <p:nvPicPr>
          <p:cNvPr id="14" name="Content Placeholder 1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47800" y="2133600"/>
            <a:ext cx="5774531" cy="4017065"/>
          </a:xfrm>
        </p:spPr>
      </p:pic>
      <p:graphicFrame>
        <p:nvGraphicFramePr>
          <p:cNvPr id="12" name="Object 11"/>
          <p:cNvGraphicFramePr>
            <a:graphicFrameLocks noChangeAspect="1"/>
          </p:cNvGraphicFramePr>
          <p:nvPr>
            <p:extLst>
              <p:ext uri="{D42A27DB-BD31-4B8C-83A1-F6EECF244321}">
                <p14:modId xmlns:p14="http://schemas.microsoft.com/office/powerpoint/2010/main" val="1187226708"/>
              </p:ext>
            </p:extLst>
          </p:nvPr>
        </p:nvGraphicFramePr>
        <p:xfrm>
          <a:off x="-1143000" y="6343650"/>
          <a:ext cx="809625" cy="514350"/>
        </p:xfrm>
        <a:graphic>
          <a:graphicData uri="http://schemas.openxmlformats.org/presentationml/2006/ole">
            <mc:AlternateContent xmlns:mc="http://schemas.openxmlformats.org/markup-compatibility/2006">
              <mc:Choice xmlns:v="urn:schemas-microsoft-com:vml" Requires="v">
                <p:oleObj spid="_x0000_s1054" name="Packager Shell Object" showAsIcon="1" r:id="rId4" imgW="810000" imgH="513720" progId="Package">
                  <p:embed/>
                </p:oleObj>
              </mc:Choice>
              <mc:Fallback>
                <p:oleObj name="Packager Shell Object" showAsIcon="1" r:id="rId4" imgW="810000" imgH="513720" progId="Package">
                  <p:embed/>
                  <p:pic>
                    <p:nvPicPr>
                      <p:cNvPr id="0" name=""/>
                      <p:cNvPicPr/>
                      <p:nvPr/>
                    </p:nvPicPr>
                    <p:blipFill>
                      <a:blip r:embed="rId5"/>
                      <a:stretch>
                        <a:fillRect/>
                      </a:stretch>
                    </p:blipFill>
                    <p:spPr>
                      <a:xfrm>
                        <a:off x="-1143000" y="6343650"/>
                        <a:ext cx="809625" cy="51435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35885866"/>
              </p:ext>
            </p:extLst>
          </p:nvPr>
        </p:nvGraphicFramePr>
        <p:xfrm>
          <a:off x="9525000" y="6248400"/>
          <a:ext cx="809625" cy="514350"/>
        </p:xfrm>
        <a:graphic>
          <a:graphicData uri="http://schemas.openxmlformats.org/presentationml/2006/ole">
            <mc:AlternateContent xmlns:mc="http://schemas.openxmlformats.org/markup-compatibility/2006">
              <mc:Choice xmlns:v="urn:schemas-microsoft-com:vml" Requires="v">
                <p:oleObj spid="_x0000_s1055" name="Packager Shell Object" showAsIcon="1" r:id="rId6" imgW="810000" imgH="513720" progId="Package">
                  <p:embed/>
                </p:oleObj>
              </mc:Choice>
              <mc:Fallback>
                <p:oleObj name="Packager Shell Object" showAsIcon="1" r:id="rId6" imgW="810000" imgH="513720" progId="Package">
                  <p:embed/>
                  <p:pic>
                    <p:nvPicPr>
                      <p:cNvPr id="0" name=""/>
                      <p:cNvPicPr/>
                      <p:nvPr/>
                    </p:nvPicPr>
                    <p:blipFill>
                      <a:blip r:embed="rId7"/>
                      <a:stretch>
                        <a:fillRect/>
                      </a:stretch>
                    </p:blipFill>
                    <p:spPr>
                      <a:xfrm>
                        <a:off x="9525000" y="6248400"/>
                        <a:ext cx="809625" cy="514350"/>
                      </a:xfrm>
                      <a:prstGeom prst="rect">
                        <a:avLst/>
                      </a:prstGeom>
                    </p:spPr>
                  </p:pic>
                </p:oleObj>
              </mc:Fallback>
            </mc:AlternateContent>
          </a:graphicData>
        </a:graphic>
      </p:graphicFrame>
    </p:spTree>
    <p:extLst>
      <p:ext uri="{BB962C8B-B14F-4D97-AF65-F5344CB8AC3E}">
        <p14:creationId xmlns:p14="http://schemas.microsoft.com/office/powerpoint/2010/main" val="3156111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424</Words>
  <Application>Microsoft Office PowerPoint</Application>
  <PresentationFormat>On-screen Show (4:3)</PresentationFormat>
  <Paragraphs>68</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Packager Shell Object</vt:lpstr>
      <vt:lpstr>The Origin of Silent Night  honored today in Austria at St. Nicola,  The Silent Night Chapel</vt:lpstr>
      <vt:lpstr>    The Story  of how it  was written        Former Church St. Nicola in  Oberndorf bei Salzburg,  Austria</vt:lpstr>
      <vt:lpstr>PowerPoint Presentation</vt:lpstr>
      <vt:lpstr>PowerPoint Presentation</vt:lpstr>
      <vt:lpstr>PowerPoint Presentation</vt:lpstr>
      <vt:lpstr>PowerPoint Presentation</vt:lpstr>
      <vt:lpstr>PowerPoint Presentation</vt:lpstr>
      <vt:lpstr>PowerPoint Presentation</vt:lpstr>
      <vt:lpstr> Please join along to my guitar in  Silent Night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Silent Night</dc:title>
  <dc:creator>Peter Tavino</dc:creator>
  <cp:lastModifiedBy>Peter Tavino</cp:lastModifiedBy>
  <cp:revision>22</cp:revision>
  <dcterms:created xsi:type="dcterms:W3CDTF">2013-09-20T12:12:27Z</dcterms:created>
  <dcterms:modified xsi:type="dcterms:W3CDTF">2013-11-30T17:11:46Z</dcterms:modified>
</cp:coreProperties>
</file>