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7" r:id="rId4"/>
    <p:sldId id="260" r:id="rId5"/>
    <p:sldId id="261" r:id="rId6"/>
    <p:sldId id="269" r:id="rId7"/>
    <p:sldId id="270"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1" autoAdjust="0"/>
  </p:normalViewPr>
  <p:slideViewPr>
    <p:cSldViewPr>
      <p:cViewPr>
        <p:scale>
          <a:sx n="76" d="100"/>
          <a:sy n="76" d="100"/>
        </p:scale>
        <p:origin x="-494" y="2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CB4335-2616-4178-A2FB-5A681287194C}"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B4335-2616-4178-A2FB-5A681287194C}"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B4335-2616-4178-A2FB-5A681287194C}"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CB4335-2616-4178-A2FB-5A681287194C}"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B4335-2616-4178-A2FB-5A681287194C}"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CB4335-2616-4178-A2FB-5A681287194C}"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CB4335-2616-4178-A2FB-5A681287194C}"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CB4335-2616-4178-A2FB-5A681287194C}"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B4335-2616-4178-A2FB-5A681287194C}"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B4335-2616-4178-A2FB-5A681287194C}"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B4335-2616-4178-A2FB-5A681287194C}"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93F9C-1DB1-48B2-B66B-E1FBA2E935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AEC3E9"/>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B4335-2616-4178-A2FB-5A681287194C}" type="datetimeFigureOut">
              <a:rPr lang="en-US" smtClean="0"/>
              <a:t>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93F9C-1DB1-48B2-B66B-E1FBA2E935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0" y="1233248"/>
            <a:ext cx="8229600" cy="1143000"/>
          </a:xfrm>
        </p:spPr>
        <p:txBody>
          <a:bodyPr/>
          <a:lstStyle/>
          <a:p>
            <a:endParaRPr lang="en-US" dirty="0"/>
          </a:p>
        </p:txBody>
      </p:sp>
      <p:sp>
        <p:nvSpPr>
          <p:cNvPr id="3" name="Content Placeholder 2"/>
          <p:cNvSpPr>
            <a:spLocks noGrp="1"/>
          </p:cNvSpPr>
          <p:nvPr>
            <p:ph idx="1"/>
          </p:nvPr>
        </p:nvSpPr>
        <p:spPr>
          <a:xfrm flipH="1">
            <a:off x="9296400" y="2362200"/>
            <a:ext cx="990600" cy="3763963"/>
          </a:xfrm>
        </p:spPr>
        <p:txBody>
          <a:bodyPr/>
          <a:lstStyle/>
          <a:p>
            <a:pPr lvl="8"/>
            <a:endParaRPr lang="en-US" dirty="0"/>
          </a:p>
        </p:txBody>
      </p:sp>
      <p:pic>
        <p:nvPicPr>
          <p:cNvPr id="1026" name="Picture 2" descr="C:\Users\Peter Tavino\Music\Songs of the Season images\2 Joy to the World\Joy-to-the-world ang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533400"/>
            <a:ext cx="5305425" cy="598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77400" y="228600"/>
            <a:ext cx="8229600" cy="114300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4874692"/>
              </p:ext>
            </p:extLst>
          </p:nvPr>
        </p:nvGraphicFramePr>
        <p:xfrm>
          <a:off x="9677400" y="1828800"/>
          <a:ext cx="5608258" cy="4556760"/>
        </p:xfrm>
        <a:graphic>
          <a:graphicData uri="http://schemas.openxmlformats.org/drawingml/2006/table">
            <a:tbl>
              <a:tblPr firstRow="1" firstCol="1" bandRow="1">
                <a:tableStyleId>{5C22544A-7EE6-4342-B048-85BDC9FD1C3A}</a:tableStyleId>
              </a:tblPr>
              <a:tblGrid>
                <a:gridCol w="2804129"/>
                <a:gridCol w="2804129"/>
              </a:tblGrid>
              <a:tr h="4525963">
                <a:tc>
                  <a:txBody>
                    <a:bodyPr/>
                    <a:lstStyle/>
                    <a:p>
                      <a:pPr marL="0" marR="0">
                        <a:lnSpc>
                          <a:spcPct val="115000"/>
                        </a:lnSpc>
                        <a:spcBef>
                          <a:spcPts val="0"/>
                        </a:spcBef>
                        <a:spcAft>
                          <a:spcPts val="0"/>
                        </a:spcAft>
                      </a:pPr>
                      <a:r>
                        <a:rPr lang="en-US" sz="1300" dirty="0">
                          <a:effectLst/>
                        </a:rPr>
                        <a:t>2. Joy to the World</a:t>
                      </a:r>
                      <a:r>
                        <a:rPr lang="en-US" sz="1300" kern="12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Joy to the World! The Lord is come;</a:t>
                      </a:r>
                      <a:endParaRPr lang="en-US" sz="1000" dirty="0">
                        <a:effectLst/>
                      </a:endParaRPr>
                    </a:p>
                    <a:p>
                      <a:pPr marL="0" marR="0">
                        <a:lnSpc>
                          <a:spcPct val="115000"/>
                        </a:lnSpc>
                        <a:spcBef>
                          <a:spcPts val="0"/>
                        </a:spcBef>
                        <a:spcAft>
                          <a:spcPts val="0"/>
                        </a:spcAft>
                      </a:pPr>
                      <a:r>
                        <a:rPr lang="en-US" sz="1300" dirty="0">
                          <a:effectLst/>
                        </a:rPr>
                        <a:t>Let earth receive her King;</a:t>
                      </a:r>
                      <a:endParaRPr lang="en-US" sz="1000" dirty="0">
                        <a:effectLst/>
                      </a:endParaRPr>
                    </a:p>
                    <a:p>
                      <a:pPr marL="0" marR="0">
                        <a:lnSpc>
                          <a:spcPct val="115000"/>
                        </a:lnSpc>
                        <a:spcBef>
                          <a:spcPts val="0"/>
                        </a:spcBef>
                        <a:spcAft>
                          <a:spcPts val="0"/>
                        </a:spcAft>
                      </a:pPr>
                      <a:r>
                        <a:rPr lang="en-US" sz="1300" dirty="0">
                          <a:effectLst/>
                        </a:rPr>
                        <a:t>Let every heart prepare him room,</a:t>
                      </a:r>
                      <a:endParaRPr lang="en-US" sz="1000" dirty="0">
                        <a:effectLst/>
                      </a:endParaRPr>
                    </a:p>
                    <a:p>
                      <a:pPr marL="0" marR="0">
                        <a:lnSpc>
                          <a:spcPct val="115000"/>
                        </a:lnSpc>
                        <a:spcBef>
                          <a:spcPts val="0"/>
                        </a:spcBef>
                        <a:spcAft>
                          <a:spcPts val="0"/>
                        </a:spcAft>
                      </a:pPr>
                      <a:r>
                        <a:rPr lang="en-US" sz="1300" dirty="0">
                          <a:effectLst/>
                        </a:rPr>
                        <a:t>And heaven and nature sing,</a:t>
                      </a:r>
                      <a:endParaRPr lang="en-US" sz="1000" dirty="0">
                        <a:effectLst/>
                      </a:endParaRPr>
                    </a:p>
                    <a:p>
                      <a:pPr marL="0" marR="0">
                        <a:lnSpc>
                          <a:spcPct val="115000"/>
                        </a:lnSpc>
                        <a:spcBef>
                          <a:spcPts val="0"/>
                        </a:spcBef>
                        <a:spcAft>
                          <a:spcPts val="0"/>
                        </a:spcAft>
                      </a:pPr>
                      <a:r>
                        <a:rPr lang="en-US" sz="1300" dirty="0">
                          <a:effectLst/>
                        </a:rPr>
                        <a:t>And heaven and nature sing,</a:t>
                      </a:r>
                      <a:endParaRPr lang="en-US" sz="1000" dirty="0">
                        <a:effectLst/>
                      </a:endParaRPr>
                    </a:p>
                    <a:p>
                      <a:pPr marL="0" marR="0">
                        <a:lnSpc>
                          <a:spcPct val="115000"/>
                        </a:lnSpc>
                        <a:spcBef>
                          <a:spcPts val="0"/>
                        </a:spcBef>
                        <a:spcAft>
                          <a:spcPts val="0"/>
                        </a:spcAft>
                      </a:pPr>
                      <a:r>
                        <a:rPr lang="en-US" sz="1300" dirty="0">
                          <a:effectLst/>
                        </a:rPr>
                        <a:t>And heaven, and heaven and nature sing.</a:t>
                      </a:r>
                      <a:endParaRPr lang="en-US" sz="1000" dirty="0">
                        <a:effectLst/>
                      </a:endParaRPr>
                    </a:p>
                    <a:p>
                      <a:pPr marL="0" marR="0">
                        <a:lnSpc>
                          <a:spcPct val="115000"/>
                        </a:lnSpc>
                        <a:spcBef>
                          <a:spcPts val="0"/>
                        </a:spcBef>
                        <a:spcAft>
                          <a:spcPts val="0"/>
                        </a:spcAft>
                      </a:pPr>
                      <a:r>
                        <a:rPr lang="en-US" sz="1300" dirty="0">
                          <a:effectLst/>
                        </a:rPr>
                        <a:t>Joy to the earth! The Savior reigns;</a:t>
                      </a:r>
                      <a:endParaRPr lang="en-US" sz="1000" dirty="0">
                        <a:effectLst/>
                      </a:endParaRPr>
                    </a:p>
                    <a:p>
                      <a:pPr marL="0" marR="0">
                        <a:lnSpc>
                          <a:spcPct val="115000"/>
                        </a:lnSpc>
                        <a:spcBef>
                          <a:spcPts val="0"/>
                        </a:spcBef>
                        <a:spcAft>
                          <a:spcPts val="0"/>
                        </a:spcAft>
                      </a:pPr>
                      <a:r>
                        <a:rPr lang="en-US" sz="1300" dirty="0">
                          <a:effectLst/>
                        </a:rPr>
                        <a:t>Let men their songs employ;</a:t>
                      </a:r>
                      <a:endParaRPr lang="en-US" sz="1000" dirty="0">
                        <a:effectLst/>
                      </a:endParaRPr>
                    </a:p>
                    <a:p>
                      <a:pPr marL="0" marR="0">
                        <a:lnSpc>
                          <a:spcPct val="115000"/>
                        </a:lnSpc>
                        <a:spcBef>
                          <a:spcPts val="0"/>
                        </a:spcBef>
                        <a:spcAft>
                          <a:spcPts val="0"/>
                        </a:spcAft>
                      </a:pPr>
                      <a:r>
                        <a:rPr lang="en-US" sz="1300" dirty="0">
                          <a:effectLst/>
                        </a:rPr>
                        <a:t>While fields and </a:t>
                      </a:r>
                      <a:r>
                        <a:rPr lang="en-US" sz="1300" dirty="0" smtClean="0">
                          <a:effectLst/>
                        </a:rPr>
                        <a:t>foods</a:t>
                      </a:r>
                      <a:r>
                        <a:rPr lang="en-US" sz="1300" dirty="0">
                          <a:effectLst/>
                        </a:rPr>
                        <a:t>,</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latin typeface="Calibri"/>
                        <a:ea typeface="Calibri"/>
                        <a:cs typeface="Times New Roman"/>
                      </a:endParaRPr>
                    </a:p>
                  </a:txBody>
                  <a:tcPr marL="63251" marR="63251" marT="0" marB="0"/>
                </a:tc>
                <a:tc>
                  <a:txBody>
                    <a:bodyPr/>
                    <a:lstStyle/>
                    <a:p>
                      <a:pPr marL="0" marR="0">
                        <a:lnSpc>
                          <a:spcPct val="115000"/>
                        </a:lnSpc>
                        <a:spcBef>
                          <a:spcPts val="0"/>
                        </a:spcBef>
                        <a:spcAft>
                          <a:spcPts val="0"/>
                        </a:spcAft>
                      </a:pPr>
                      <a:r>
                        <a:rPr lang="en-US" sz="1300" dirty="0">
                          <a:effectLst/>
                        </a:rPr>
                        <a:t>Rocks, hills and plains</a:t>
                      </a:r>
                      <a:endParaRPr lang="en-US" sz="1000" dirty="0">
                        <a:effectLst/>
                      </a:endParaRPr>
                    </a:p>
                    <a:p>
                      <a:pPr marL="0" marR="0">
                        <a:lnSpc>
                          <a:spcPct val="115000"/>
                        </a:lnSpc>
                        <a:spcBef>
                          <a:spcPts val="0"/>
                        </a:spcBef>
                        <a:spcAft>
                          <a:spcPts val="0"/>
                        </a:spcAft>
                      </a:pPr>
                      <a:r>
                        <a:rPr lang="en-US" sz="1300" dirty="0">
                          <a:effectLst/>
                        </a:rPr>
                        <a:t>Repeat the sounding joy.</a:t>
                      </a:r>
                      <a:endParaRPr lang="en-US" sz="1000" dirty="0">
                        <a:effectLst/>
                      </a:endParaRPr>
                    </a:p>
                    <a:p>
                      <a:pPr marL="0" marR="0">
                        <a:lnSpc>
                          <a:spcPct val="115000"/>
                        </a:lnSpc>
                        <a:spcBef>
                          <a:spcPts val="0"/>
                        </a:spcBef>
                        <a:spcAft>
                          <a:spcPts val="0"/>
                        </a:spcAft>
                      </a:pPr>
                      <a:r>
                        <a:rPr lang="en-US" sz="1300" dirty="0">
                          <a:effectLst/>
                        </a:rPr>
                        <a:t>Repeat the sounding joy,</a:t>
                      </a:r>
                      <a:endParaRPr lang="en-US" sz="1000" dirty="0">
                        <a:effectLst/>
                      </a:endParaRPr>
                    </a:p>
                    <a:p>
                      <a:pPr marL="0" marR="0">
                        <a:lnSpc>
                          <a:spcPct val="115000"/>
                        </a:lnSpc>
                        <a:spcBef>
                          <a:spcPts val="0"/>
                        </a:spcBef>
                        <a:spcAft>
                          <a:spcPts val="0"/>
                        </a:spcAft>
                      </a:pPr>
                      <a:r>
                        <a:rPr lang="en-US" sz="1300" dirty="0">
                          <a:effectLst/>
                        </a:rPr>
                        <a:t>Repeat, repeat the sounding joy.</a:t>
                      </a:r>
                      <a:endParaRPr lang="en-US" sz="1000" dirty="0">
                        <a:effectLst/>
                      </a:endParaRPr>
                    </a:p>
                    <a:p>
                      <a:pPr marL="0" marR="0">
                        <a:lnSpc>
                          <a:spcPct val="115000"/>
                        </a:lnSpc>
                        <a:spcBef>
                          <a:spcPts val="0"/>
                        </a:spcBef>
                        <a:spcAft>
                          <a:spcPts val="0"/>
                        </a:spcAft>
                      </a:pPr>
                      <a:r>
                        <a:rPr lang="en-US" sz="1300" dirty="0">
                          <a:effectLst/>
                        </a:rPr>
                        <a:t>He rules the world with truth and grace,</a:t>
                      </a:r>
                      <a:endParaRPr lang="en-US" sz="1000" dirty="0">
                        <a:effectLst/>
                      </a:endParaRPr>
                    </a:p>
                    <a:p>
                      <a:pPr marL="0" marR="0">
                        <a:lnSpc>
                          <a:spcPct val="115000"/>
                        </a:lnSpc>
                        <a:spcBef>
                          <a:spcPts val="0"/>
                        </a:spcBef>
                        <a:spcAft>
                          <a:spcPts val="0"/>
                        </a:spcAft>
                      </a:pPr>
                      <a:r>
                        <a:rPr lang="en-US" sz="1300" dirty="0">
                          <a:effectLst/>
                        </a:rPr>
                        <a:t>And makes the nations prove</a:t>
                      </a:r>
                      <a:endParaRPr lang="en-US" sz="1000" dirty="0">
                        <a:effectLst/>
                      </a:endParaRPr>
                    </a:p>
                    <a:p>
                      <a:pPr marL="0" marR="0">
                        <a:lnSpc>
                          <a:spcPct val="115000"/>
                        </a:lnSpc>
                        <a:spcBef>
                          <a:spcPts val="0"/>
                        </a:spcBef>
                        <a:spcAft>
                          <a:spcPts val="0"/>
                        </a:spcAft>
                      </a:pPr>
                      <a:r>
                        <a:rPr lang="en-US" sz="1300" dirty="0">
                          <a:effectLst/>
                        </a:rPr>
                        <a:t>The glories of His righteousness,</a:t>
                      </a:r>
                      <a:endParaRPr lang="en-US" sz="1000" dirty="0">
                        <a:effectLst/>
                      </a:endParaRPr>
                    </a:p>
                    <a:p>
                      <a:pPr marL="0" marR="0">
                        <a:lnSpc>
                          <a:spcPct val="115000"/>
                        </a:lnSpc>
                        <a:spcBef>
                          <a:spcPts val="0"/>
                        </a:spcBef>
                        <a:spcAft>
                          <a:spcPts val="0"/>
                        </a:spcAft>
                      </a:pPr>
                      <a:r>
                        <a:rPr lang="en-US" sz="1300" dirty="0">
                          <a:effectLst/>
                        </a:rPr>
                        <a:t>And wonders of His love,</a:t>
                      </a:r>
                      <a:endParaRPr lang="en-US" sz="1000" dirty="0">
                        <a:effectLst/>
                      </a:endParaRPr>
                    </a:p>
                    <a:p>
                      <a:pPr marL="0" marR="0">
                        <a:lnSpc>
                          <a:spcPct val="115000"/>
                        </a:lnSpc>
                        <a:spcBef>
                          <a:spcPts val="0"/>
                        </a:spcBef>
                        <a:spcAft>
                          <a:spcPts val="0"/>
                        </a:spcAft>
                      </a:pPr>
                      <a:r>
                        <a:rPr lang="en-US" sz="1300" dirty="0">
                          <a:effectLst/>
                        </a:rPr>
                        <a:t>And wonders, wonders of his love.</a:t>
                      </a:r>
                      <a:endParaRPr lang="en-US" sz="1000" dirty="0">
                        <a:effectLst/>
                      </a:endParaRPr>
                    </a:p>
                    <a:p>
                      <a:pPr marL="0" marR="0">
                        <a:lnSpc>
                          <a:spcPct val="115000"/>
                        </a:lnSpc>
                        <a:spcBef>
                          <a:spcPts val="0"/>
                        </a:spcBef>
                        <a:spcAft>
                          <a:spcPts val="0"/>
                        </a:spcAft>
                      </a:pPr>
                      <a:r>
                        <a:rPr lang="en-US" sz="1300" dirty="0">
                          <a:effectLst/>
                        </a:rPr>
                        <a:t> </a:t>
                      </a:r>
                      <a:endParaRPr lang="en-US" sz="1000" dirty="0">
                        <a:effectLst/>
                        <a:latin typeface="Calibri"/>
                        <a:ea typeface="Calibri"/>
                        <a:cs typeface="Times New Roman"/>
                      </a:endParaRPr>
                    </a:p>
                  </a:txBody>
                  <a:tcPr marL="63251" marR="63251"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80021385"/>
              </p:ext>
            </p:extLst>
          </p:nvPr>
        </p:nvGraphicFramePr>
        <p:xfrm>
          <a:off x="304799" y="228601"/>
          <a:ext cx="8839201" cy="9792462"/>
        </p:xfrm>
        <a:graphic>
          <a:graphicData uri="http://schemas.openxmlformats.org/drawingml/2006/table">
            <a:tbl>
              <a:tblPr firstRow="1" firstCol="1" bandRow="1"/>
              <a:tblGrid>
                <a:gridCol w="4338506"/>
                <a:gridCol w="4500695"/>
              </a:tblGrid>
              <a:tr h="9792462">
                <a:tc>
                  <a:txBody>
                    <a:bodyPr/>
                    <a:lstStyle/>
                    <a:p>
                      <a:pPr marL="0" marR="0">
                        <a:lnSpc>
                          <a:spcPct val="115000"/>
                        </a:lnSpc>
                        <a:spcBef>
                          <a:spcPts val="0"/>
                        </a:spcBef>
                        <a:spcAft>
                          <a:spcPts val="0"/>
                        </a:spcAft>
                      </a:pPr>
                      <a:r>
                        <a:rPr lang="en-US" sz="2700" dirty="0">
                          <a:effectLst/>
                          <a:latin typeface="Calibri"/>
                          <a:ea typeface="Calibri"/>
                          <a:cs typeface="Times New Roman"/>
                        </a:rPr>
                        <a:t> </a:t>
                      </a:r>
                      <a:r>
                        <a:rPr lang="en-US" sz="2700" dirty="0" smtClean="0">
                          <a:effectLst/>
                          <a:latin typeface="Calibri"/>
                          <a:ea typeface="Calibri"/>
                          <a:cs typeface="Times New Roman"/>
                        </a:rPr>
                        <a:t>Joy </a:t>
                      </a:r>
                      <a:r>
                        <a:rPr lang="en-US" sz="2700" dirty="0">
                          <a:effectLst/>
                          <a:latin typeface="Calibri"/>
                          <a:ea typeface="Calibri"/>
                          <a:cs typeface="Times New Roman"/>
                        </a:rPr>
                        <a:t>to the World! The Lord is come;</a:t>
                      </a:r>
                    </a:p>
                    <a:p>
                      <a:pPr marL="0" marR="0">
                        <a:lnSpc>
                          <a:spcPct val="115000"/>
                        </a:lnSpc>
                        <a:spcBef>
                          <a:spcPts val="0"/>
                        </a:spcBef>
                        <a:spcAft>
                          <a:spcPts val="0"/>
                        </a:spcAft>
                      </a:pPr>
                      <a:r>
                        <a:rPr lang="en-US" sz="2700" dirty="0">
                          <a:effectLst/>
                          <a:latin typeface="Calibri"/>
                          <a:ea typeface="Calibri"/>
                          <a:cs typeface="Times New Roman"/>
                        </a:rPr>
                        <a:t>Let earth receive her King;</a:t>
                      </a:r>
                    </a:p>
                    <a:p>
                      <a:pPr marL="0" marR="0">
                        <a:lnSpc>
                          <a:spcPct val="115000"/>
                        </a:lnSpc>
                        <a:spcBef>
                          <a:spcPts val="0"/>
                        </a:spcBef>
                        <a:spcAft>
                          <a:spcPts val="0"/>
                        </a:spcAft>
                      </a:pPr>
                      <a:r>
                        <a:rPr lang="en-US" sz="2700" dirty="0">
                          <a:effectLst/>
                          <a:latin typeface="Calibri"/>
                          <a:ea typeface="Calibri"/>
                          <a:cs typeface="Times New Roman"/>
                        </a:rPr>
                        <a:t>Let every heart prepare him room,</a:t>
                      </a:r>
                    </a:p>
                    <a:p>
                      <a:pPr marL="0" marR="0">
                        <a:lnSpc>
                          <a:spcPct val="115000"/>
                        </a:lnSpc>
                        <a:spcBef>
                          <a:spcPts val="0"/>
                        </a:spcBef>
                        <a:spcAft>
                          <a:spcPts val="0"/>
                        </a:spcAft>
                      </a:pPr>
                      <a:r>
                        <a:rPr lang="en-US" sz="2700" dirty="0">
                          <a:effectLst/>
                          <a:latin typeface="Calibri"/>
                          <a:ea typeface="Calibri"/>
                          <a:cs typeface="Times New Roman"/>
                        </a:rPr>
                        <a:t>And heaven and nature sing,</a:t>
                      </a:r>
                    </a:p>
                    <a:p>
                      <a:pPr marL="0" marR="0">
                        <a:lnSpc>
                          <a:spcPct val="115000"/>
                        </a:lnSpc>
                        <a:spcBef>
                          <a:spcPts val="0"/>
                        </a:spcBef>
                        <a:spcAft>
                          <a:spcPts val="0"/>
                        </a:spcAft>
                      </a:pPr>
                      <a:r>
                        <a:rPr lang="en-US" sz="2700" dirty="0">
                          <a:effectLst/>
                          <a:latin typeface="Calibri"/>
                          <a:ea typeface="Calibri"/>
                          <a:cs typeface="Times New Roman"/>
                        </a:rPr>
                        <a:t>And heaven and nature sing,</a:t>
                      </a:r>
                    </a:p>
                    <a:p>
                      <a:pPr marL="0" marR="0">
                        <a:lnSpc>
                          <a:spcPct val="115000"/>
                        </a:lnSpc>
                        <a:spcBef>
                          <a:spcPts val="0"/>
                        </a:spcBef>
                        <a:spcAft>
                          <a:spcPts val="0"/>
                        </a:spcAft>
                      </a:pPr>
                      <a:r>
                        <a:rPr lang="en-US" sz="2700" dirty="0">
                          <a:effectLst/>
                          <a:latin typeface="Calibri"/>
                          <a:ea typeface="Calibri"/>
                          <a:cs typeface="Times New Roman"/>
                        </a:rPr>
                        <a:t>And heaven, and heaven and nature sing.</a:t>
                      </a:r>
                    </a:p>
                    <a:p>
                      <a:pPr marL="0" marR="0">
                        <a:lnSpc>
                          <a:spcPct val="115000"/>
                        </a:lnSpc>
                        <a:spcBef>
                          <a:spcPts val="0"/>
                        </a:spcBef>
                        <a:spcAft>
                          <a:spcPts val="0"/>
                        </a:spcAft>
                      </a:pPr>
                      <a:r>
                        <a:rPr lang="en-US" sz="2700" dirty="0">
                          <a:effectLst/>
                          <a:latin typeface="Calibri"/>
                          <a:ea typeface="Calibri"/>
                          <a:cs typeface="Times New Roman"/>
                        </a:rPr>
                        <a:t>Joy to the earth! The Savior reigns;</a:t>
                      </a:r>
                    </a:p>
                    <a:p>
                      <a:pPr marL="0" marR="0">
                        <a:lnSpc>
                          <a:spcPct val="115000"/>
                        </a:lnSpc>
                        <a:spcBef>
                          <a:spcPts val="0"/>
                        </a:spcBef>
                        <a:spcAft>
                          <a:spcPts val="0"/>
                        </a:spcAft>
                      </a:pPr>
                      <a:r>
                        <a:rPr lang="en-US" sz="2700" dirty="0">
                          <a:effectLst/>
                          <a:latin typeface="Calibri"/>
                          <a:ea typeface="Calibri"/>
                          <a:cs typeface="Times New Roman"/>
                        </a:rPr>
                        <a:t>Let men their songs employ;</a:t>
                      </a:r>
                    </a:p>
                    <a:p>
                      <a:pPr marL="0" marR="0">
                        <a:lnSpc>
                          <a:spcPct val="115000"/>
                        </a:lnSpc>
                        <a:spcBef>
                          <a:spcPts val="0"/>
                        </a:spcBef>
                        <a:spcAft>
                          <a:spcPts val="0"/>
                        </a:spcAft>
                      </a:pPr>
                      <a:r>
                        <a:rPr lang="en-US" sz="2700" dirty="0">
                          <a:effectLst/>
                          <a:latin typeface="Calibri"/>
                          <a:ea typeface="Calibri"/>
                          <a:cs typeface="Times New Roman"/>
                        </a:rPr>
                        <a:t>While fields and floods,</a:t>
                      </a: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txBody>
                  <a:tcPr marL="63251" marR="63251" marT="0" marB="0">
                    <a:lnL>
                      <a:noFill/>
                    </a:lnL>
                    <a:lnR>
                      <a:noFill/>
                    </a:lnR>
                    <a:lnT>
                      <a:noFill/>
                    </a:lnT>
                    <a:lnB>
                      <a:noFill/>
                    </a:lnB>
                  </a:tcPr>
                </a:tc>
                <a:tc>
                  <a:txBody>
                    <a:bodyPr/>
                    <a:lstStyle/>
                    <a:p>
                      <a:pPr marL="0" marR="0">
                        <a:lnSpc>
                          <a:spcPct val="115000"/>
                        </a:lnSpc>
                        <a:spcBef>
                          <a:spcPts val="0"/>
                        </a:spcBef>
                        <a:spcAft>
                          <a:spcPts val="0"/>
                        </a:spcAft>
                      </a:pPr>
                      <a:r>
                        <a:rPr lang="en-US" sz="2700" dirty="0">
                          <a:effectLst/>
                          <a:latin typeface="Calibri"/>
                          <a:ea typeface="Calibri"/>
                          <a:cs typeface="Times New Roman"/>
                        </a:rPr>
                        <a:t>Rocks, hills and plains</a:t>
                      </a:r>
                    </a:p>
                    <a:p>
                      <a:pPr marL="0" marR="0">
                        <a:lnSpc>
                          <a:spcPct val="115000"/>
                        </a:lnSpc>
                        <a:spcBef>
                          <a:spcPts val="0"/>
                        </a:spcBef>
                        <a:spcAft>
                          <a:spcPts val="0"/>
                        </a:spcAft>
                      </a:pPr>
                      <a:r>
                        <a:rPr lang="en-US" sz="2700" dirty="0">
                          <a:effectLst/>
                          <a:latin typeface="Calibri"/>
                          <a:ea typeface="Calibri"/>
                          <a:cs typeface="Times New Roman"/>
                        </a:rPr>
                        <a:t>Repeat the sounding joy.</a:t>
                      </a:r>
                    </a:p>
                    <a:p>
                      <a:pPr marL="0" marR="0">
                        <a:lnSpc>
                          <a:spcPct val="115000"/>
                        </a:lnSpc>
                        <a:spcBef>
                          <a:spcPts val="0"/>
                        </a:spcBef>
                        <a:spcAft>
                          <a:spcPts val="0"/>
                        </a:spcAft>
                      </a:pPr>
                      <a:r>
                        <a:rPr lang="en-US" sz="2700" dirty="0">
                          <a:effectLst/>
                          <a:latin typeface="Calibri"/>
                          <a:ea typeface="Calibri"/>
                          <a:cs typeface="Times New Roman"/>
                        </a:rPr>
                        <a:t>Repeat the sounding joy,</a:t>
                      </a:r>
                    </a:p>
                    <a:p>
                      <a:pPr marL="0" marR="0">
                        <a:lnSpc>
                          <a:spcPct val="115000"/>
                        </a:lnSpc>
                        <a:spcBef>
                          <a:spcPts val="0"/>
                        </a:spcBef>
                        <a:spcAft>
                          <a:spcPts val="0"/>
                        </a:spcAft>
                      </a:pPr>
                      <a:r>
                        <a:rPr lang="en-US" sz="2700" dirty="0">
                          <a:effectLst/>
                          <a:latin typeface="Calibri"/>
                          <a:ea typeface="Calibri"/>
                          <a:cs typeface="Times New Roman"/>
                        </a:rPr>
                        <a:t>Repeat, repeat the sounding joy.</a:t>
                      </a:r>
                    </a:p>
                    <a:p>
                      <a:pPr marL="0" marR="0">
                        <a:lnSpc>
                          <a:spcPct val="115000"/>
                        </a:lnSpc>
                        <a:spcBef>
                          <a:spcPts val="0"/>
                        </a:spcBef>
                        <a:spcAft>
                          <a:spcPts val="0"/>
                        </a:spcAft>
                      </a:pPr>
                      <a:r>
                        <a:rPr lang="en-US" sz="2700" dirty="0">
                          <a:effectLst/>
                          <a:latin typeface="Calibri"/>
                          <a:ea typeface="Calibri"/>
                          <a:cs typeface="Times New Roman"/>
                        </a:rPr>
                        <a:t>He rules the world with truth and grace,</a:t>
                      </a:r>
                    </a:p>
                    <a:p>
                      <a:pPr marL="0" marR="0">
                        <a:lnSpc>
                          <a:spcPct val="115000"/>
                        </a:lnSpc>
                        <a:spcBef>
                          <a:spcPts val="0"/>
                        </a:spcBef>
                        <a:spcAft>
                          <a:spcPts val="0"/>
                        </a:spcAft>
                      </a:pPr>
                      <a:r>
                        <a:rPr lang="en-US" sz="2700" dirty="0">
                          <a:effectLst/>
                          <a:latin typeface="Calibri"/>
                          <a:ea typeface="Calibri"/>
                          <a:cs typeface="Times New Roman"/>
                        </a:rPr>
                        <a:t>And makes the nations prove</a:t>
                      </a:r>
                    </a:p>
                    <a:p>
                      <a:pPr marL="0" marR="0">
                        <a:lnSpc>
                          <a:spcPct val="115000"/>
                        </a:lnSpc>
                        <a:spcBef>
                          <a:spcPts val="0"/>
                        </a:spcBef>
                        <a:spcAft>
                          <a:spcPts val="0"/>
                        </a:spcAft>
                      </a:pPr>
                      <a:r>
                        <a:rPr lang="en-US" sz="2700" dirty="0">
                          <a:effectLst/>
                          <a:latin typeface="Calibri"/>
                          <a:ea typeface="Calibri"/>
                          <a:cs typeface="Times New Roman"/>
                        </a:rPr>
                        <a:t>The glories of His righteousness,</a:t>
                      </a:r>
                    </a:p>
                    <a:p>
                      <a:pPr marL="0" marR="0">
                        <a:lnSpc>
                          <a:spcPct val="115000"/>
                        </a:lnSpc>
                        <a:spcBef>
                          <a:spcPts val="0"/>
                        </a:spcBef>
                        <a:spcAft>
                          <a:spcPts val="0"/>
                        </a:spcAft>
                      </a:pPr>
                      <a:r>
                        <a:rPr lang="en-US" sz="2700" dirty="0">
                          <a:effectLst/>
                          <a:latin typeface="Calibri"/>
                          <a:ea typeface="Calibri"/>
                          <a:cs typeface="Times New Roman"/>
                        </a:rPr>
                        <a:t>And wonders of His love,</a:t>
                      </a:r>
                    </a:p>
                    <a:p>
                      <a:pPr marL="0" marR="0">
                        <a:lnSpc>
                          <a:spcPct val="115000"/>
                        </a:lnSpc>
                        <a:spcBef>
                          <a:spcPts val="0"/>
                        </a:spcBef>
                        <a:spcAft>
                          <a:spcPts val="0"/>
                        </a:spcAft>
                      </a:pPr>
                      <a:r>
                        <a:rPr lang="en-US" sz="2700" dirty="0">
                          <a:effectLst/>
                          <a:latin typeface="Calibri"/>
                          <a:ea typeface="Calibri"/>
                          <a:cs typeface="Times New Roman"/>
                        </a:rPr>
                        <a:t>And wonders, wonders of his love.</a:t>
                      </a:r>
                    </a:p>
                    <a:p>
                      <a:pPr marL="0" marR="0">
                        <a:lnSpc>
                          <a:spcPct val="115000"/>
                        </a:lnSpc>
                        <a:spcBef>
                          <a:spcPts val="0"/>
                        </a:spcBef>
                        <a:spcAft>
                          <a:spcPts val="0"/>
                        </a:spcAft>
                      </a:pPr>
                      <a:r>
                        <a:rPr lang="en-US" sz="1300" dirty="0">
                          <a:effectLst/>
                          <a:latin typeface="Calibri"/>
                          <a:ea typeface="Calibri"/>
                          <a:cs typeface="Times New Roman"/>
                        </a:rPr>
                        <a:t> </a:t>
                      </a:r>
                      <a:endParaRPr lang="en-US" sz="1000" dirty="0">
                        <a:effectLst/>
                        <a:latin typeface="Calibri"/>
                        <a:ea typeface="Calibri"/>
                        <a:cs typeface="Times New Roman"/>
                      </a:endParaRPr>
                    </a:p>
                  </a:txBody>
                  <a:tcPr marL="63251" marR="63251" marT="0" marB="0">
                    <a:lnL>
                      <a:noFill/>
                    </a:lnL>
                    <a:lnR>
                      <a:noFill/>
                    </a:lnR>
                    <a:lnT>
                      <a:noFill/>
                    </a:lnT>
                    <a:lnB>
                      <a:noFill/>
                    </a:lnB>
                  </a:tcPr>
                </a:tc>
              </a:tr>
            </a:tbl>
          </a:graphicData>
        </a:graphic>
      </p:graphicFrame>
    </p:spTree>
    <p:extLst>
      <p:ext uri="{BB962C8B-B14F-4D97-AF65-F5344CB8AC3E}">
        <p14:creationId xmlns:p14="http://schemas.microsoft.com/office/powerpoint/2010/main" val="39034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The author of the words to </a:t>
            </a:r>
            <a:br>
              <a:rPr lang="en-US" dirty="0" smtClean="0"/>
            </a:br>
            <a:r>
              <a:rPr lang="en-US" b="1" i="1" dirty="0" smtClean="0"/>
              <a:t>Joy to the World</a:t>
            </a:r>
            <a:r>
              <a:rPr lang="en-US" dirty="0" smtClean="0"/>
              <a:t> is honored </a:t>
            </a:r>
            <a:r>
              <a:rPr lang="en-US" dirty="0"/>
              <a:t>with a memorial in </a:t>
            </a:r>
            <a:r>
              <a:rPr lang="en-US" dirty="0" smtClean="0"/>
              <a:t>London’s Westminster </a:t>
            </a:r>
            <a:r>
              <a:rPr lang="en-US" dirty="0"/>
              <a:t>Abbey,</a:t>
            </a:r>
          </a:p>
        </p:txBody>
      </p:sp>
      <p:sp>
        <p:nvSpPr>
          <p:cNvPr id="3" name="Content Placeholder 2"/>
          <p:cNvSpPr>
            <a:spLocks noGrp="1"/>
          </p:cNvSpPr>
          <p:nvPr>
            <p:ph idx="1"/>
          </p:nvPr>
        </p:nvSpPr>
        <p:spPr>
          <a:xfrm>
            <a:off x="9753600" y="1981200"/>
            <a:ext cx="8229600" cy="4525963"/>
          </a:xfrm>
        </p:spPr>
        <p:txBody>
          <a:bodyPr/>
          <a:lstStyle/>
          <a:p>
            <a:pPr marL="0" indent="0">
              <a:buNone/>
            </a:pPr>
            <a:endParaRPr lang="en-US" dirty="0"/>
          </a:p>
        </p:txBody>
      </p:sp>
      <p:pic>
        <p:nvPicPr>
          <p:cNvPr id="2050" name="Picture 2" descr="C:\Users\Peter Tavino\Music\Songs of the Season images\2 Joy to the World\westmini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70" y="1905000"/>
            <a:ext cx="638148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4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They were written and published in 1719 by Isaac Watts</a:t>
            </a:r>
            <a:br>
              <a:rPr lang="en-US" dirty="0" smtClean="0"/>
            </a:br>
            <a:r>
              <a:rPr lang="en-US" dirty="0" smtClean="0"/>
              <a:t>“the Father </a:t>
            </a:r>
            <a:r>
              <a:rPr lang="en-US" dirty="0"/>
              <a:t>of </a:t>
            </a:r>
            <a:r>
              <a:rPr lang="en-US" dirty="0" smtClean="0"/>
              <a:t>English Hymnody”</a:t>
            </a:r>
            <a:endParaRPr lang="en-US" dirty="0"/>
          </a:p>
        </p:txBody>
      </p:sp>
      <p:pic>
        <p:nvPicPr>
          <p:cNvPr id="4" name="cboxPhoto" descr="http://ichef.bbci.co.uk/arts/yourpaintings/images/paintings/hmcc/large/lne_hmcc_cnv00044_large.jpg"/>
          <p:cNvPicPr>
            <a:picLocks noGrp="1"/>
          </p:cNvPicPr>
          <p:nvPr>
            <p:ph idx="1"/>
          </p:nvPr>
        </p:nvPicPr>
        <p:blipFill>
          <a:blip r:embed="rId2" cstate="print"/>
          <a:srcRect/>
          <a:stretch>
            <a:fillRect/>
          </a:stretch>
        </p:blipFill>
        <p:spPr bwMode="auto">
          <a:xfrm>
            <a:off x="2743200" y="2332037"/>
            <a:ext cx="3739577"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smtClean="0"/>
              <a:t/>
            </a:r>
            <a:br>
              <a:rPr lang="en-US" dirty="0" smtClean="0"/>
            </a:br>
            <a:r>
              <a:rPr lang="en-US" dirty="0"/>
              <a:t/>
            </a:r>
            <a:br>
              <a:rPr lang="en-US" dirty="0"/>
            </a:br>
            <a:r>
              <a:rPr lang="en-US" dirty="0" smtClean="0"/>
              <a:t>George </a:t>
            </a:r>
            <a:r>
              <a:rPr lang="en-US" dirty="0" err="1"/>
              <a:t>Friedric</a:t>
            </a:r>
            <a:r>
              <a:rPr lang="en-US" dirty="0"/>
              <a:t> Handel </a:t>
            </a:r>
            <a:r>
              <a:rPr lang="en-US" dirty="0" smtClean="0"/>
              <a:t>also buried there, may have contributed the first four notes of music as part of oratorio to </a:t>
            </a:r>
            <a:r>
              <a:rPr lang="en-US" i="1" dirty="0" smtClean="0"/>
              <a:t>The Messiah</a:t>
            </a:r>
            <a:r>
              <a:rPr lang="en-US" dirty="0" smtClean="0"/>
              <a:t>.</a:t>
            </a:r>
            <a:endParaRPr lang="en-US" dirty="0"/>
          </a:p>
        </p:txBody>
      </p:sp>
      <p:pic>
        <p:nvPicPr>
          <p:cNvPr id="4" name="Content Placeholder 3" descr="http://upload.wikimedia.org/wikipedia/commons/f/fa/George_Frideric_Handel_by_Balthasar_Denner.jpg"/>
          <p:cNvPicPr>
            <a:picLocks noGrp="1"/>
          </p:cNvPicPr>
          <p:nvPr>
            <p:ph idx="1"/>
          </p:nvPr>
        </p:nvPicPr>
        <p:blipFill>
          <a:blip r:embed="rId2" cstate="print"/>
          <a:srcRect/>
          <a:stretch>
            <a:fillRect/>
          </a:stretch>
        </p:blipFill>
        <p:spPr bwMode="auto">
          <a:xfrm>
            <a:off x="2743200" y="2590800"/>
            <a:ext cx="3744333"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5334000" cy="20574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3600" dirty="0" smtClean="0"/>
              <a:t>Lowell Mason adapted </a:t>
            </a:r>
            <a:r>
              <a:rPr lang="en-US" sz="3600" dirty="0"/>
              <a:t>and arranged the </a:t>
            </a:r>
            <a:r>
              <a:rPr lang="en-US" sz="3600" dirty="0" smtClean="0"/>
              <a:t>music </a:t>
            </a:r>
            <a:r>
              <a:rPr lang="en-US" sz="3600" dirty="0"/>
              <a:t>as we know it </a:t>
            </a:r>
            <a:r>
              <a:rPr lang="en-US" sz="3600" dirty="0" smtClean="0"/>
              <a:t>today, perhaps giving Handel more credit than deserved for four notes.</a:t>
            </a:r>
            <a:br>
              <a:rPr lang="en-US" sz="3600" dirty="0" smtClean="0"/>
            </a:br>
            <a:r>
              <a:rPr lang="en-US" sz="3600" dirty="0"/>
              <a:t/>
            </a:r>
            <a:br>
              <a:rPr lang="en-US" sz="3600" dirty="0"/>
            </a:br>
            <a:r>
              <a:rPr lang="en-US" sz="3600" dirty="0" smtClean="0"/>
              <a:t>Mason began by writing music in Savannah, Georgia.</a:t>
            </a:r>
            <a:br>
              <a:rPr lang="en-US" sz="3600" dirty="0" smtClean="0"/>
            </a:br>
            <a:r>
              <a:rPr lang="en-US" sz="3600" dirty="0" smtClean="0"/>
              <a:t>Mason </a:t>
            </a:r>
            <a:r>
              <a:rPr lang="en-US" sz="3600" dirty="0"/>
              <a:t>heartily endorsed congregational singing (although not to the exclusion of choirs), and to that end advocated the musical training of children.</a:t>
            </a:r>
            <a:r>
              <a:rPr lang="en-US" sz="3200" dirty="0"/>
              <a:t> </a:t>
            </a:r>
            <a:r>
              <a:rPr lang="en-US" sz="3600" dirty="0" smtClean="0"/>
              <a:t/>
            </a:r>
            <a:br>
              <a:rPr lang="en-US" sz="3600" dirty="0" smtClean="0"/>
            </a:br>
            <a:r>
              <a:rPr lang="en-US" sz="3200" dirty="0"/>
              <a:t/>
            </a:r>
            <a:br>
              <a:rPr lang="en-US" sz="3200" dirty="0"/>
            </a:br>
            <a:r>
              <a:rPr lang="en-US" sz="3600" dirty="0" smtClean="0"/>
              <a:t/>
            </a:r>
            <a:br>
              <a:rPr lang="en-US" sz="3600" dirty="0" smtClean="0"/>
            </a:br>
            <a:r>
              <a:rPr lang="en-US" dirty="0"/>
              <a:t/>
            </a:r>
            <a:br>
              <a:rPr lang="en-US" dirty="0"/>
            </a:br>
            <a:endParaRPr lang="en-US" dirty="0"/>
          </a:p>
        </p:txBody>
      </p:sp>
      <p:pic>
        <p:nvPicPr>
          <p:cNvPr id="4" name="Content Placeholder 3" descr="Lowell_mason"/>
          <p:cNvPicPr>
            <a:picLocks noGrp="1"/>
          </p:cNvPicPr>
          <p:nvPr>
            <p:ph idx="1"/>
          </p:nvPr>
        </p:nvPicPr>
        <p:blipFill>
          <a:blip r:embed="rId2" cstate="print"/>
          <a:srcRect/>
          <a:stretch>
            <a:fillRect/>
          </a:stretch>
        </p:blipFill>
        <p:spPr bwMode="auto">
          <a:xfrm>
            <a:off x="5638800" y="1447800"/>
            <a:ext cx="2971800" cy="4419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04" y="-1295400"/>
            <a:ext cx="3008313" cy="1162050"/>
          </a:xfrm>
        </p:spPr>
        <p:txBody>
          <a:bodyPr/>
          <a:lstStyle/>
          <a:p>
            <a:endParaRPr lang="en-US" dirty="0"/>
          </a:p>
        </p:txBody>
      </p:sp>
      <p:sp>
        <p:nvSpPr>
          <p:cNvPr id="3" name="Content Placeholder 2"/>
          <p:cNvSpPr>
            <a:spLocks noGrp="1"/>
          </p:cNvSpPr>
          <p:nvPr>
            <p:ph idx="1"/>
          </p:nvPr>
        </p:nvSpPr>
        <p:spPr>
          <a:xfrm>
            <a:off x="9525000" y="190249"/>
            <a:ext cx="5111750" cy="5853113"/>
          </a:xfrm>
        </p:spPr>
        <p:txBody>
          <a:bodyPr/>
          <a:lstStyle/>
          <a:p>
            <a:endParaRPr lang="en-US" dirty="0"/>
          </a:p>
        </p:txBody>
      </p:sp>
      <p:sp>
        <p:nvSpPr>
          <p:cNvPr id="4" name="Text Placeholder 3"/>
          <p:cNvSpPr>
            <a:spLocks noGrp="1"/>
          </p:cNvSpPr>
          <p:nvPr>
            <p:ph type="body" sz="half" idx="2"/>
          </p:nvPr>
        </p:nvSpPr>
        <p:spPr>
          <a:xfrm>
            <a:off x="152400" y="152400"/>
            <a:ext cx="4534030" cy="6324600"/>
          </a:xfrm>
        </p:spPr>
        <p:txBody>
          <a:bodyPr>
            <a:normAutofit fontScale="70000" lnSpcReduction="20000"/>
          </a:bodyPr>
          <a:lstStyle/>
          <a:p>
            <a:r>
              <a:rPr lang="en-US" sz="4100" dirty="0" smtClean="0"/>
              <a:t>In 1822, the organist of </a:t>
            </a:r>
            <a:r>
              <a:rPr lang="en-US" sz="4100" dirty="0"/>
              <a:t>the Boston Handel and Haydn </a:t>
            </a:r>
            <a:endParaRPr lang="en-US" sz="4100" dirty="0" smtClean="0"/>
          </a:p>
          <a:p>
            <a:r>
              <a:rPr lang="en-US" sz="4100" dirty="0" smtClean="0"/>
              <a:t>Society </a:t>
            </a:r>
          </a:p>
          <a:p>
            <a:r>
              <a:rPr lang="en-US" sz="4100" dirty="0" smtClean="0"/>
              <a:t>published </a:t>
            </a:r>
          </a:p>
          <a:p>
            <a:r>
              <a:rPr lang="en-US" sz="4100" dirty="0" smtClean="0"/>
              <a:t>Lowell’s </a:t>
            </a:r>
          </a:p>
          <a:p>
            <a:r>
              <a:rPr lang="en-US" sz="4100" dirty="0" smtClean="0"/>
              <a:t>Music.</a:t>
            </a:r>
          </a:p>
          <a:p>
            <a:endParaRPr lang="en-US" sz="4100" dirty="0" smtClean="0"/>
          </a:p>
          <a:p>
            <a:r>
              <a:rPr lang="en-US" sz="4100" dirty="0" smtClean="0"/>
              <a:t>The collection </a:t>
            </a:r>
            <a:r>
              <a:rPr lang="en-US" sz="4100" dirty="0"/>
              <a:t>of hymn tunes became an instant </a:t>
            </a:r>
            <a:r>
              <a:rPr lang="en-US" sz="4100" dirty="0" smtClean="0"/>
              <a:t>hit.</a:t>
            </a:r>
          </a:p>
          <a:p>
            <a:r>
              <a:rPr lang="en-US" sz="4100" dirty="0" smtClean="0"/>
              <a:t>Mason was invited by </a:t>
            </a:r>
          </a:p>
          <a:p>
            <a:r>
              <a:rPr lang="en-US" sz="4100" dirty="0" smtClean="0"/>
              <a:t>The Hanover Street </a:t>
            </a:r>
            <a:r>
              <a:rPr lang="en-US" sz="4100" dirty="0" smtClean="0"/>
              <a:t>Church </a:t>
            </a:r>
            <a:r>
              <a:rPr lang="en-US" sz="4100" dirty="0" smtClean="0"/>
              <a:t>(now </a:t>
            </a:r>
            <a:r>
              <a:rPr lang="en-US" sz="4100" dirty="0"/>
              <a:t>known as </a:t>
            </a:r>
            <a:r>
              <a:rPr lang="en-US" sz="4100" dirty="0" smtClean="0"/>
              <a:t>St. </a:t>
            </a:r>
            <a:r>
              <a:rPr lang="en-US" sz="4100" dirty="0" smtClean="0"/>
              <a:t>Stevens) </a:t>
            </a:r>
          </a:p>
          <a:p>
            <a:r>
              <a:rPr lang="en-US" sz="4100" dirty="0" smtClean="0"/>
              <a:t>to deliver a music lecture.</a:t>
            </a:r>
          </a:p>
          <a:p>
            <a:r>
              <a:rPr lang="en-US" sz="4100" dirty="0" smtClean="0"/>
              <a:t>.</a:t>
            </a:r>
            <a:endParaRPr lang="en-US" sz="4100" dirty="0"/>
          </a:p>
          <a:p>
            <a:endParaRPr lang="en-US" dirty="0"/>
          </a:p>
          <a:p>
            <a:endParaRPr lang="en-US" dirty="0"/>
          </a:p>
          <a:p>
            <a:endParaRPr lang="en-US" dirty="0"/>
          </a:p>
        </p:txBody>
      </p:sp>
      <p:pic>
        <p:nvPicPr>
          <p:cNvPr id="3075" name="Picture 3" descr="C:\Users\Peter Tavino\Music\Songs of the Season images\2 Joy to the World\sosiety s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1867030" cy="1867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eter Tavino\Music\Songs of the Season images\2 Joy to the World\St_Stephen's_Bos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5030" y="303756"/>
            <a:ext cx="4219575" cy="562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5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762000"/>
            <a:ext cx="2779713" cy="901700"/>
          </a:xfrm>
        </p:spPr>
        <p:txBody>
          <a:bodyPr/>
          <a:lstStyle/>
          <a:p>
            <a:endParaRPr lang="en-US" dirty="0"/>
          </a:p>
        </p:txBody>
      </p:sp>
      <p:sp>
        <p:nvSpPr>
          <p:cNvPr id="3" name="Content Placeholder 2"/>
          <p:cNvSpPr>
            <a:spLocks noGrp="1"/>
          </p:cNvSpPr>
          <p:nvPr>
            <p:ph idx="1"/>
          </p:nvPr>
        </p:nvSpPr>
        <p:spPr>
          <a:xfrm>
            <a:off x="9296400" y="381000"/>
            <a:ext cx="4495800" cy="5594350"/>
          </a:xfrm>
        </p:spPr>
        <p:txBody>
          <a:bodyPr/>
          <a:lstStyle/>
          <a:p>
            <a:pPr lvl="8"/>
            <a:endParaRPr lang="en-US" dirty="0"/>
          </a:p>
        </p:txBody>
      </p:sp>
      <p:sp>
        <p:nvSpPr>
          <p:cNvPr id="4" name="Text Placeholder 3"/>
          <p:cNvSpPr>
            <a:spLocks noGrp="1"/>
          </p:cNvSpPr>
          <p:nvPr>
            <p:ph type="body" sz="half" idx="2"/>
          </p:nvPr>
        </p:nvSpPr>
        <p:spPr>
          <a:xfrm>
            <a:off x="0" y="457200"/>
            <a:ext cx="4305300" cy="5486400"/>
          </a:xfrm>
        </p:spPr>
        <p:txBody>
          <a:bodyPr>
            <a:noAutofit/>
          </a:bodyPr>
          <a:lstStyle/>
          <a:p>
            <a:r>
              <a:rPr lang="en-US" sz="3200" dirty="0" smtClean="0"/>
              <a:t>The Pastor of the Hanover </a:t>
            </a:r>
            <a:r>
              <a:rPr lang="en-US" sz="3200" dirty="0"/>
              <a:t>Street Church </a:t>
            </a:r>
            <a:r>
              <a:rPr lang="en-US" sz="3200" dirty="0" smtClean="0"/>
              <a:t>was </a:t>
            </a:r>
            <a:r>
              <a:rPr lang="en-US" sz="3200" dirty="0"/>
              <a:t>Lyman </a:t>
            </a:r>
            <a:r>
              <a:rPr lang="en-US" sz="3200" dirty="0" smtClean="0"/>
              <a:t>Beecher, formerly of Litchfield, Connecticut.</a:t>
            </a:r>
            <a:r>
              <a:rPr lang="en-US" sz="3200" dirty="0"/>
              <a:t>  </a:t>
            </a:r>
            <a:endParaRPr lang="en-US" sz="3200" dirty="0" smtClean="0"/>
          </a:p>
          <a:p>
            <a:r>
              <a:rPr lang="en-US" sz="3200" dirty="0" smtClean="0"/>
              <a:t>Lowell Mason’s </a:t>
            </a:r>
            <a:r>
              <a:rPr lang="en-US" sz="3200" dirty="0"/>
              <a:t>"Address on Church Music," published that same </a:t>
            </a:r>
            <a:r>
              <a:rPr lang="en-US" sz="3200" dirty="0" smtClean="0"/>
              <a:t>year, contained </a:t>
            </a:r>
            <a:r>
              <a:rPr lang="en-US" sz="3200" dirty="0"/>
              <a:t>an enthusiastic plea for better choirs and </a:t>
            </a:r>
            <a:r>
              <a:rPr lang="en-US" sz="3200" dirty="0" smtClean="0"/>
              <a:t>organs.</a:t>
            </a:r>
          </a:p>
          <a:p>
            <a:endParaRPr lang="en-US" sz="3200" dirty="0"/>
          </a:p>
          <a:p>
            <a:r>
              <a:rPr lang="en-US" sz="3200" dirty="0" smtClean="0"/>
              <a:t>.</a:t>
            </a:r>
            <a:r>
              <a:rPr lang="en-US" sz="3200" dirty="0"/>
              <a:t> </a:t>
            </a:r>
          </a:p>
        </p:txBody>
      </p:sp>
      <p:pic>
        <p:nvPicPr>
          <p:cNvPr id="4098" name="Picture 2" descr="C:\Users\Peter Tavino\Music\Songs of the Season images\2 Joy to the World\lyman-bee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607" y="685800"/>
            <a:ext cx="394549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3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0" y="304800"/>
            <a:ext cx="3008313" cy="1162050"/>
          </a:xfrm>
        </p:spPr>
        <p:txBody>
          <a:bodyPr/>
          <a:lstStyle/>
          <a:p>
            <a:endParaRPr lang="en-US" dirty="0"/>
          </a:p>
        </p:txBody>
      </p:sp>
      <p:sp>
        <p:nvSpPr>
          <p:cNvPr id="3" name="Content Placeholder 2"/>
          <p:cNvSpPr>
            <a:spLocks noGrp="1"/>
          </p:cNvSpPr>
          <p:nvPr>
            <p:ph idx="1"/>
          </p:nvPr>
        </p:nvSpPr>
        <p:spPr>
          <a:xfrm>
            <a:off x="838200" y="5181600"/>
            <a:ext cx="8001000" cy="5853113"/>
          </a:xfrm>
        </p:spPr>
        <p:txBody>
          <a:bodyPr>
            <a:normAutofit/>
          </a:bodyPr>
          <a:lstStyle/>
          <a:p>
            <a:pPr marL="3657600" lvl="8" indent="0" algn="ctr">
              <a:buNone/>
            </a:pPr>
            <a:r>
              <a:rPr lang="en-US" sz="3200" dirty="0" smtClean="0"/>
              <a:t>Today he is known as the Father of Public School </a:t>
            </a:r>
            <a:r>
              <a:rPr lang="en-US" sz="3200" dirty="0"/>
              <a:t>M</a:t>
            </a:r>
            <a:r>
              <a:rPr lang="en-US" sz="3200" dirty="0" smtClean="0"/>
              <a:t>usic </a:t>
            </a:r>
            <a:r>
              <a:rPr lang="en-US" sz="3200" dirty="0"/>
              <a:t>E</a:t>
            </a:r>
            <a:r>
              <a:rPr lang="en-US" sz="3200" dirty="0" smtClean="0"/>
              <a:t>ducation.</a:t>
            </a:r>
          </a:p>
          <a:p>
            <a:pPr lvl="8"/>
            <a:endParaRPr lang="en-US" sz="3200" dirty="0"/>
          </a:p>
        </p:txBody>
      </p:sp>
      <p:sp>
        <p:nvSpPr>
          <p:cNvPr id="4" name="Text Placeholder 3"/>
          <p:cNvSpPr>
            <a:spLocks noGrp="1"/>
          </p:cNvSpPr>
          <p:nvPr>
            <p:ph type="body" sz="half" idx="2"/>
          </p:nvPr>
        </p:nvSpPr>
        <p:spPr>
          <a:xfrm>
            <a:off x="228600" y="228600"/>
            <a:ext cx="3276600" cy="4691063"/>
          </a:xfrm>
        </p:spPr>
        <p:txBody>
          <a:bodyPr>
            <a:noAutofit/>
          </a:bodyPr>
          <a:lstStyle/>
          <a:p>
            <a:r>
              <a:rPr lang="en-US" sz="2800" dirty="0" smtClean="0"/>
              <a:t>As a result of Mason’s work, choirs began rehearsing twice a week and church music was greatly enhanced throughout the country.</a:t>
            </a:r>
          </a:p>
          <a:p>
            <a:r>
              <a:rPr lang="en-US" sz="2800" dirty="0" smtClean="0"/>
              <a:t>He resettled in Boston, and in 1839, </a:t>
            </a:r>
          </a:p>
          <a:p>
            <a:r>
              <a:rPr lang="en-US" sz="2800" dirty="0" smtClean="0"/>
              <a:t>as a Boston Music teacher, Lowell Mason published </a:t>
            </a:r>
          </a:p>
          <a:p>
            <a:r>
              <a:rPr lang="en-US" sz="2800" i="1" dirty="0" smtClean="0"/>
              <a:t>Joy to the World.</a:t>
            </a:r>
            <a:endParaRPr lang="en-US" sz="2800" i="1" dirty="0"/>
          </a:p>
        </p:txBody>
      </p:sp>
      <p:pic>
        <p:nvPicPr>
          <p:cNvPr id="5122" name="Picture 2" descr="C:\Users\Peter Tavino\Music\Songs of the Season images\2 Joy to the World\joy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008" y="381000"/>
            <a:ext cx="509178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1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Please listen as </a:t>
            </a:r>
            <a:r>
              <a:rPr lang="en-US" i="1" dirty="0" smtClean="0">
                <a:solidFill>
                  <a:srgbClr val="FF0000"/>
                </a:solidFill>
              </a:rPr>
              <a:t>The St. Michael’s Choir </a:t>
            </a:r>
            <a:r>
              <a:rPr lang="en-US" dirty="0" smtClean="0">
                <a:solidFill>
                  <a:srgbClr val="FF0000"/>
                </a:solidFill>
              </a:rPr>
              <a:t>sings it for us.</a:t>
            </a:r>
            <a:endParaRPr lang="en-US" dirty="0">
              <a:solidFill>
                <a:srgbClr val="FF0000"/>
              </a:solidFill>
            </a:endParaRPr>
          </a:p>
        </p:txBody>
      </p:sp>
      <p:pic>
        <p:nvPicPr>
          <p:cNvPr id="6146" name="Picture 2" descr="C:\Users\Peter Tavino\Music\Songs of the Season images\2 Joy to the World\joy 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635125"/>
            <a:ext cx="53149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0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272</Words>
  <Application>Microsoft Office PowerPoint</Application>
  <PresentationFormat>On-screen Show (4:3)</PresentationFormat>
  <Paragraphs>82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The author of the words to  Joy to the World is honored with a memorial in London’s Westminster Abbey,</vt:lpstr>
      <vt:lpstr>They were written and published in 1719 by Isaac Watts “the Father of English Hymnody”</vt:lpstr>
      <vt:lpstr>  George Friedric Handel also buried there, may have contributed the first four notes of music as part of oratorio to The Messiah.</vt:lpstr>
      <vt:lpstr>    Lowell Mason adapted and arranged the music as we know it today, perhaps giving Handel more credit than deserved for four notes.  Mason began by writing music in Savannah, Georgia. Mason heartily endorsed congregational singing (although not to the exclusion of choirs), and to that end advocated the musical training of children.     </vt:lpstr>
      <vt:lpstr>PowerPoint Presentation</vt:lpstr>
      <vt:lpstr>PowerPoint Presentation</vt:lpstr>
      <vt:lpstr>PowerPoint Presentation</vt:lpstr>
      <vt:lpstr>Please listen as The St. Michael’s Choir sings it for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 to the World</dc:title>
  <dc:creator>Owner</dc:creator>
  <cp:lastModifiedBy>Owner</cp:lastModifiedBy>
  <cp:revision>17</cp:revision>
  <dcterms:created xsi:type="dcterms:W3CDTF">2013-11-26T20:00:03Z</dcterms:created>
  <dcterms:modified xsi:type="dcterms:W3CDTF">2013-12-05T18:29:44Z</dcterms:modified>
</cp:coreProperties>
</file>