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57" r:id="rId4"/>
    <p:sldId id="266" r:id="rId5"/>
    <p:sldId id="260" r:id="rId6"/>
    <p:sldId id="262" r:id="rId7"/>
    <p:sldId id="267" r:id="rId8"/>
    <p:sldId id="270" r:id="rId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6" d="100"/>
          <a:sy n="76" d="100"/>
        </p:scale>
        <p:origin x="-336" y="-72"/>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E8F8DEE8-CE24-486F-8BA0-C5B5E1C9F2F1}" type="datetimeFigureOut">
              <a:rPr lang="en-US" smtClean="0"/>
              <a:t>11/30/2013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C32E8-6C73-45AF-8627-AE49D89820FF}"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8DEE8-CE24-486F-8BA0-C5B5E1C9F2F1}" type="datetimeFigureOut">
              <a:rPr lang="en-US" smtClean="0"/>
              <a:t>11/30/2013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C32E8-6C73-45AF-8627-AE49D89820FF}"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8DEE8-CE24-486F-8BA0-C5B5E1C9F2F1}" type="datetimeFigureOut">
              <a:rPr lang="en-US" smtClean="0"/>
              <a:t>11/30/2013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C32E8-6C73-45AF-8627-AE49D89820FF}"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E8F8DEE8-CE24-486F-8BA0-C5B5E1C9F2F1}" type="datetimeFigureOut">
              <a:rPr lang="en-US" smtClean="0"/>
              <a:t>11/30/2013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C32E8-6C73-45AF-8627-AE49D89820FF}"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8F8DEE8-CE24-486F-8BA0-C5B5E1C9F2F1}" type="datetimeFigureOut">
              <a:rPr lang="en-US" smtClean="0"/>
              <a:t>11/30/2013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F2C32E8-6C73-45AF-8627-AE49D89820FF}"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8F8DEE8-CE24-486F-8BA0-C5B5E1C9F2F1}" type="datetimeFigureOut">
              <a:rPr lang="en-US" smtClean="0"/>
              <a:t>11/30/2013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C32E8-6C73-45AF-8627-AE49D89820FF}"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E8F8DEE8-CE24-486F-8BA0-C5B5E1C9F2F1}" type="datetimeFigureOut">
              <a:rPr lang="en-US" smtClean="0"/>
              <a:t>11/30/2013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F2C32E8-6C73-45AF-8627-AE49D89820FF}"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8F8DEE8-CE24-486F-8BA0-C5B5E1C9F2F1}" type="datetimeFigureOut">
              <a:rPr lang="en-US" smtClean="0"/>
              <a:t>11/30/2013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F2C32E8-6C73-45AF-8627-AE49D89820FF}"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F8DEE8-CE24-486F-8BA0-C5B5E1C9F2F1}" type="datetimeFigureOut">
              <a:rPr lang="en-US" smtClean="0"/>
              <a:t>11/30/2013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F2C32E8-6C73-45AF-8627-AE49D89820FF}"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8DEE8-CE24-486F-8BA0-C5B5E1C9F2F1}" type="datetimeFigureOut">
              <a:rPr lang="en-US" smtClean="0"/>
              <a:t>11/30/2013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C32E8-6C73-45AF-8627-AE49D89820FF}"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8F8DEE8-CE24-486F-8BA0-C5B5E1C9F2F1}" type="datetimeFigureOut">
              <a:rPr lang="en-US" smtClean="0"/>
              <a:t>11/30/2013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F2C32E8-6C73-45AF-8627-AE49D89820FF}"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F8DEE8-CE24-486F-8BA0-C5B5E1C9F2F1}" type="datetimeFigureOut">
              <a:rPr lang="en-US" smtClean="0"/>
              <a:t>11/30/2013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F2C32E8-6C73-45AF-8627-AE49D89820FF}"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gif"/><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pic>
        <p:nvPicPr>
          <p:cNvPr id="1026" name="Picture 2" descr="C:\Users\Peter Tavino\Music\Songs of the Season images\14 Greensleeves\greenalbu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228601"/>
            <a:ext cx="5715000" cy="7620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37242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381000" y="152400"/>
            <a:ext cx="7772400" cy="3432175"/>
          </a:xfrm>
        </p:spPr>
        <p:txBody>
          <a:bodyPr>
            <a:normAutofit/>
          </a:bodyPr>
          <a:lstStyle/>
          <a:p>
            <a:pPr algn="l"/>
            <a:r>
              <a:rPr lang="en-US" sz="3600" i="1" dirty="0" smtClean="0"/>
              <a:t>What Child is This</a:t>
            </a:r>
            <a:r>
              <a:rPr lang="en-US" sz="3600" dirty="0" smtClean="0"/>
              <a:t/>
            </a:r>
            <a:br>
              <a:rPr lang="en-US" sz="3600" dirty="0" smtClean="0"/>
            </a:br>
            <a:r>
              <a:rPr lang="en-US" sz="3600" dirty="0" smtClean="0"/>
              <a:t>Words were written by </a:t>
            </a:r>
            <a:br>
              <a:rPr lang="en-US" sz="3600" dirty="0" smtClean="0"/>
            </a:br>
            <a:r>
              <a:rPr lang="en-US" sz="3600" dirty="0" smtClean="0"/>
              <a:t>William </a:t>
            </a:r>
            <a:r>
              <a:rPr lang="en-US" sz="3600" dirty="0" smtClean="0"/>
              <a:t>Chatterton </a:t>
            </a:r>
            <a:r>
              <a:rPr lang="en-US" sz="3600" dirty="0" smtClean="0"/>
              <a:t>Dix.</a:t>
            </a:r>
            <a:r>
              <a:rPr lang="en-US" dirty="0" smtClean="0"/>
              <a:t/>
            </a:r>
            <a:br>
              <a:rPr lang="en-US" dirty="0" smtClean="0"/>
            </a:br>
            <a:r>
              <a:rPr lang="en-US" dirty="0" smtClean="0"/>
              <a:t/>
            </a:r>
            <a:br>
              <a:rPr lang="en-US" dirty="0" smtClean="0"/>
            </a:br>
            <a:endParaRPr lang="en-US" dirty="0"/>
          </a:p>
        </p:txBody>
      </p:sp>
      <p:sp>
        <p:nvSpPr>
          <p:cNvPr id="3" name="Subtitle 2"/>
          <p:cNvSpPr>
            <a:spLocks noGrp="1"/>
          </p:cNvSpPr>
          <p:nvPr>
            <p:ph type="subTitle" idx="1"/>
          </p:nvPr>
        </p:nvSpPr>
        <p:spPr>
          <a:xfrm>
            <a:off x="9601200" y="6019800"/>
            <a:ext cx="6096000" cy="1219200"/>
          </a:xfrm>
        </p:spPr>
        <p:txBody>
          <a:bodyPr/>
          <a:lstStyle/>
          <a:p>
            <a:endParaRPr lang="en-US" dirty="0"/>
          </a:p>
        </p:txBody>
      </p:sp>
      <p:pic>
        <p:nvPicPr>
          <p:cNvPr id="2050" name="Picture 2" descr="C:\Users\Peter Tavino\Music\Songs of the Season images\14 Greensleeves\green sleev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286000"/>
            <a:ext cx="3657600" cy="4459458"/>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C:\Users\Peter Tavino\Music\Songs of the Season images\14 Greensleeves\whatchildisthis.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684705" y="0"/>
            <a:ext cx="3459295" cy="259238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4343400" y="3200400"/>
            <a:ext cx="5105400" cy="2062103"/>
          </a:xfrm>
          <a:prstGeom prst="rect">
            <a:avLst/>
          </a:prstGeom>
        </p:spPr>
        <p:txBody>
          <a:bodyPr wrap="square">
            <a:spAutoFit/>
          </a:bodyPr>
          <a:lstStyle/>
          <a:p>
            <a:r>
              <a:rPr lang="en-US" sz="3200" dirty="0"/>
              <a:t>Music: </a:t>
            </a:r>
            <a:br>
              <a:rPr lang="en-US" sz="3200" dirty="0"/>
            </a:br>
            <a:r>
              <a:rPr lang="en-US" sz="3200" dirty="0" err="1"/>
              <a:t>Greensleeves</a:t>
            </a:r>
            <a:r>
              <a:rPr lang="en-US" sz="3200" dirty="0"/>
              <a:t>, was</a:t>
            </a:r>
            <a:br>
              <a:rPr lang="en-US" sz="3200" dirty="0"/>
            </a:br>
            <a:r>
              <a:rPr lang="en-US" sz="3200" dirty="0"/>
              <a:t>an </a:t>
            </a:r>
            <a:r>
              <a:rPr lang="en-US" sz="3200" dirty="0" err="1"/>
              <a:t>olde</a:t>
            </a:r>
            <a:r>
              <a:rPr lang="en-US" sz="3200" dirty="0"/>
              <a:t/>
            </a:r>
            <a:br>
              <a:rPr lang="en-US" sz="3200" dirty="0"/>
            </a:br>
            <a:r>
              <a:rPr lang="en-US" sz="3200" dirty="0"/>
              <a:t>English melody.</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40000"/>
                <a:lumOff val="60000"/>
              </a:schemeClr>
            </a:gs>
            <a:gs pos="75000">
              <a:schemeClr val="accent1">
                <a:tint val="44500"/>
                <a:satMod val="160000"/>
              </a:schemeClr>
            </a:gs>
            <a:gs pos="100000">
              <a:schemeClr val="accent1">
                <a:tint val="23500"/>
                <a:satMod val="1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48800" y="338203"/>
            <a:ext cx="8229600" cy="1143000"/>
          </a:xfrm>
        </p:spPr>
        <p:txBody>
          <a:bodyPr/>
          <a:lstStyle/>
          <a:p>
            <a:endParaRPr lang="en-US" dirty="0"/>
          </a:p>
        </p:txBody>
      </p:sp>
      <p:sp>
        <p:nvSpPr>
          <p:cNvPr id="3" name="Content Placeholder 2"/>
          <p:cNvSpPr>
            <a:spLocks noGrp="1"/>
          </p:cNvSpPr>
          <p:nvPr>
            <p:ph idx="1"/>
          </p:nvPr>
        </p:nvSpPr>
        <p:spPr>
          <a:xfrm>
            <a:off x="304800" y="603504"/>
            <a:ext cx="8915400" cy="5035296"/>
          </a:xfrm>
        </p:spPr>
        <p:txBody>
          <a:bodyPr>
            <a:normAutofit fontScale="40000" lnSpcReduction="20000"/>
          </a:bodyPr>
          <a:lstStyle/>
          <a:p>
            <a:pPr marL="0" indent="0">
              <a:buNone/>
            </a:pPr>
            <a:r>
              <a:rPr lang="en-US" sz="8000" dirty="0" err="1" smtClean="0"/>
              <a:t>Greensleeves</a:t>
            </a:r>
            <a:r>
              <a:rPr lang="en-US" sz="8000" dirty="0" smtClean="0"/>
              <a:t> was not </a:t>
            </a:r>
          </a:p>
          <a:p>
            <a:pPr marL="0" indent="0">
              <a:buNone/>
            </a:pPr>
            <a:r>
              <a:rPr lang="en-US" sz="8000" dirty="0" smtClean="0"/>
              <a:t>written by </a:t>
            </a:r>
            <a:r>
              <a:rPr lang="en-US" sz="8000" dirty="0" smtClean="0"/>
              <a:t>Henry </a:t>
            </a:r>
            <a:r>
              <a:rPr lang="en-US" sz="8000" dirty="0" smtClean="0"/>
              <a:t>VIII to </a:t>
            </a:r>
          </a:p>
          <a:p>
            <a:pPr marL="0" indent="0">
              <a:buNone/>
            </a:pPr>
            <a:r>
              <a:rPr lang="en-US" sz="8000" dirty="0" smtClean="0"/>
              <a:t>Anne Boleyn </a:t>
            </a:r>
          </a:p>
          <a:p>
            <a:pPr marL="0" indent="0">
              <a:buNone/>
            </a:pPr>
            <a:r>
              <a:rPr lang="en-US" sz="8000" dirty="0" smtClean="0"/>
              <a:t>as was thought.</a:t>
            </a:r>
          </a:p>
          <a:p>
            <a:pPr marL="0" indent="0">
              <a:buNone/>
            </a:pPr>
            <a:endParaRPr lang="en-US" dirty="0" smtClean="0"/>
          </a:p>
          <a:p>
            <a:pPr marL="457200" lvl="1" indent="0">
              <a:buNone/>
            </a:pPr>
            <a:r>
              <a:rPr lang="en-US" dirty="0" smtClean="0"/>
              <a:t>                                           </a:t>
            </a:r>
          </a:p>
          <a:p>
            <a:pPr marL="457200" lvl="1" indent="0">
              <a:buNone/>
            </a:pPr>
            <a:endParaRPr lang="en-US" dirty="0" smtClean="0"/>
          </a:p>
          <a:p>
            <a:pPr marL="457200" lvl="1" indent="0">
              <a:buNone/>
            </a:pPr>
            <a:endParaRPr lang="en-US" dirty="0"/>
          </a:p>
          <a:p>
            <a:pPr marL="457200" lvl="1" indent="0">
              <a:buNone/>
            </a:pPr>
            <a:endParaRPr lang="en-US" dirty="0"/>
          </a:p>
          <a:p>
            <a:pPr marL="457200" lvl="1" indent="0">
              <a:buNone/>
            </a:pPr>
            <a:r>
              <a:rPr lang="en-US" dirty="0" smtClean="0"/>
              <a:t>                                      </a:t>
            </a:r>
          </a:p>
          <a:p>
            <a:pPr marL="457200" lvl="1" indent="0">
              <a:buNone/>
            </a:pPr>
            <a:endParaRPr lang="en-US" sz="3000" dirty="0"/>
          </a:p>
          <a:p>
            <a:pPr marL="457200" lvl="1" indent="0">
              <a:buNone/>
            </a:pPr>
            <a:r>
              <a:rPr lang="en-US" sz="3000" dirty="0" smtClean="0"/>
              <a:t>				</a:t>
            </a:r>
          </a:p>
          <a:p>
            <a:pPr marL="457200" lvl="1" indent="0">
              <a:buNone/>
            </a:pPr>
            <a:endParaRPr lang="en-US" sz="3000" dirty="0"/>
          </a:p>
          <a:p>
            <a:pPr marL="457200" lvl="1" indent="0">
              <a:buNone/>
            </a:pPr>
            <a:r>
              <a:rPr lang="en-US" sz="3000" dirty="0" smtClean="0"/>
              <a:t>				</a:t>
            </a:r>
          </a:p>
          <a:p>
            <a:pPr marL="457200" lvl="1" indent="0">
              <a:buNone/>
            </a:pPr>
            <a:endParaRPr lang="en-US" sz="3000" dirty="0"/>
          </a:p>
          <a:p>
            <a:pPr marL="457200" lvl="1" indent="0">
              <a:buNone/>
            </a:pPr>
            <a:endParaRPr lang="en-US" sz="3000" dirty="0" smtClean="0"/>
          </a:p>
          <a:p>
            <a:pPr marL="457200" lvl="1" indent="0">
              <a:buNone/>
            </a:pPr>
            <a:endParaRPr lang="en-US" sz="3000" dirty="0"/>
          </a:p>
          <a:p>
            <a:pPr marL="457200" lvl="1" indent="0">
              <a:buNone/>
            </a:pPr>
            <a:endParaRPr lang="en-US" sz="3000" dirty="0" smtClean="0"/>
          </a:p>
          <a:p>
            <a:pPr marL="457200" lvl="1" indent="0">
              <a:buNone/>
            </a:pPr>
            <a:r>
              <a:rPr lang="en-US" sz="3000" dirty="0"/>
              <a:t>	</a:t>
            </a:r>
            <a:r>
              <a:rPr lang="en-US" sz="3000" dirty="0" smtClean="0"/>
              <a:t>			</a:t>
            </a:r>
          </a:p>
          <a:p>
            <a:pPr marL="457200" lvl="1" indent="0">
              <a:buNone/>
            </a:pPr>
            <a:endParaRPr lang="en-US" sz="3000" dirty="0"/>
          </a:p>
          <a:p>
            <a:pPr marL="457200" lvl="1" indent="0">
              <a:buNone/>
            </a:pPr>
            <a:endParaRPr lang="en-US" sz="3000" dirty="0" smtClean="0"/>
          </a:p>
          <a:p>
            <a:pPr marL="457200" lvl="1" indent="0">
              <a:buNone/>
            </a:pPr>
            <a:endParaRPr lang="en-US" sz="3000" dirty="0"/>
          </a:p>
          <a:p>
            <a:pPr marL="457200" lvl="1" indent="0">
              <a:buNone/>
            </a:pPr>
            <a:endParaRPr lang="en-US" sz="3500" dirty="0" smtClean="0"/>
          </a:p>
        </p:txBody>
      </p:sp>
      <p:pic>
        <p:nvPicPr>
          <p:cNvPr id="3074" name="Picture 2" descr="C:\Users\Peter Tavino\Music\Songs of the Season images\14 Greensleeves\henry81540c.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34000" y="152400"/>
            <a:ext cx="3428030" cy="4106237"/>
          </a:xfrm>
          <a:prstGeom prst="rect">
            <a:avLst/>
          </a:prstGeom>
          <a:noFill/>
          <a:extLst>
            <a:ext uri="{909E8E84-426E-40DD-AFC4-6F175D3DCCD1}">
              <a14:hiddenFill xmlns:a14="http://schemas.microsoft.com/office/drawing/2010/main">
                <a:solidFill>
                  <a:srgbClr val="FFFFFF"/>
                </a:solidFill>
              </a14:hiddenFill>
            </a:ext>
          </a:extLst>
        </p:spPr>
      </p:pic>
      <p:pic>
        <p:nvPicPr>
          <p:cNvPr id="3075" name="Picture 3" descr="C:\Users\Peter Tavino\Music\Songs of the Season images\14 Greensleeves\Queen_Anne_Boleyn_2.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743200"/>
            <a:ext cx="3200400" cy="4481801"/>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3810000" y="4648200"/>
            <a:ext cx="5105400" cy="2062103"/>
          </a:xfrm>
          <a:prstGeom prst="rect">
            <a:avLst/>
          </a:prstGeom>
        </p:spPr>
        <p:txBody>
          <a:bodyPr wrap="square">
            <a:spAutoFit/>
          </a:bodyPr>
          <a:lstStyle/>
          <a:p>
            <a:pPr lvl="1"/>
            <a:r>
              <a:rPr lang="en-US" sz="3200" dirty="0"/>
              <a:t>It is an Italian form that </a:t>
            </a:r>
            <a:r>
              <a:rPr lang="en-US" sz="3200" dirty="0" smtClean="0"/>
              <a:t>came to </a:t>
            </a:r>
            <a:r>
              <a:rPr lang="en-US" sz="3200" dirty="0"/>
              <a:t>England in the </a:t>
            </a:r>
          </a:p>
          <a:p>
            <a:pPr lvl="1"/>
            <a:r>
              <a:rPr lang="en-US" sz="3200" dirty="0"/>
              <a:t>   Elizabethan period.</a:t>
            </a:r>
          </a:p>
          <a:p>
            <a:pPr lvl="1"/>
            <a:r>
              <a:rPr lang="en-US" sz="3200" dirty="0" smtClean="0"/>
              <a:t>                                                          </a:t>
            </a:r>
            <a:endParaRPr lang="en-US" sz="32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448800" y="304800"/>
            <a:ext cx="8229600" cy="1143000"/>
          </a:xfrm>
        </p:spPr>
        <p:txBody>
          <a:bodyPr/>
          <a:lstStyle/>
          <a:p>
            <a:endParaRPr lang="en-US" dirty="0"/>
          </a:p>
        </p:txBody>
      </p:sp>
      <p:sp>
        <p:nvSpPr>
          <p:cNvPr id="3" name="Content Placeholder 2"/>
          <p:cNvSpPr>
            <a:spLocks noGrp="1"/>
          </p:cNvSpPr>
          <p:nvPr>
            <p:ph idx="1"/>
          </p:nvPr>
        </p:nvSpPr>
        <p:spPr>
          <a:xfrm>
            <a:off x="381000" y="457200"/>
            <a:ext cx="8534400" cy="4525963"/>
          </a:xfrm>
        </p:spPr>
        <p:txBody>
          <a:bodyPr>
            <a:normAutofit fontScale="92500" lnSpcReduction="20000"/>
          </a:bodyPr>
          <a:lstStyle/>
          <a:p>
            <a:pPr marL="0" indent="0">
              <a:buNone/>
            </a:pPr>
            <a:r>
              <a:rPr lang="en-US" dirty="0" smtClean="0"/>
              <a:t>William Shakespeare </a:t>
            </a:r>
            <a:r>
              <a:rPr lang="en-US" dirty="0"/>
              <a:t>makes three references to the song in </a:t>
            </a:r>
            <a:r>
              <a:rPr lang="en-US" dirty="0" smtClean="0"/>
              <a:t> </a:t>
            </a:r>
            <a:r>
              <a:rPr lang="en-US" b="1" i="1" dirty="0" smtClean="0"/>
              <a:t>The Merry </a:t>
            </a:r>
            <a:r>
              <a:rPr lang="en-US" b="1" i="1" dirty="0"/>
              <a:t>Wives of Windsor</a:t>
            </a:r>
            <a:r>
              <a:rPr lang="en-US" dirty="0"/>
              <a:t>. </a:t>
            </a:r>
            <a:endParaRPr lang="en-US" dirty="0" smtClean="0"/>
          </a:p>
          <a:p>
            <a:pPr marL="0" indent="0">
              <a:buNone/>
            </a:pPr>
            <a:endParaRPr lang="en-US" dirty="0" smtClean="0"/>
          </a:p>
          <a:p>
            <a:pPr marL="0" indent="0">
              <a:buNone/>
            </a:pPr>
            <a:endParaRPr lang="en-US" dirty="0"/>
          </a:p>
          <a:p>
            <a:pPr marL="0" indent="0">
              <a:buNone/>
            </a:pPr>
            <a:endParaRPr lang="en-US" dirty="0"/>
          </a:p>
          <a:p>
            <a:pPr>
              <a:buNone/>
            </a:pPr>
            <a:r>
              <a:rPr lang="en-US" dirty="0"/>
              <a:t>Falstaff: </a:t>
            </a:r>
            <a:endParaRPr lang="en-US" dirty="0" smtClean="0"/>
          </a:p>
          <a:p>
            <a:pPr>
              <a:buNone/>
            </a:pPr>
            <a:endParaRPr lang="en-US" dirty="0" smtClean="0"/>
          </a:p>
          <a:p>
            <a:pPr>
              <a:buNone/>
            </a:pPr>
            <a:r>
              <a:rPr lang="en-US" i="1" dirty="0" smtClean="0"/>
              <a:t>Let </a:t>
            </a:r>
            <a:r>
              <a:rPr lang="en-US" i="1" dirty="0"/>
              <a:t>the sky rain potatoes! </a:t>
            </a:r>
            <a:endParaRPr lang="en-US" i="1" dirty="0" smtClean="0"/>
          </a:p>
          <a:p>
            <a:pPr>
              <a:buNone/>
            </a:pPr>
            <a:r>
              <a:rPr lang="en-US" i="1" dirty="0" smtClean="0"/>
              <a:t>Let </a:t>
            </a:r>
            <a:r>
              <a:rPr lang="en-US" i="1" dirty="0"/>
              <a:t>it thunder to the </a:t>
            </a:r>
            <a:r>
              <a:rPr lang="en-US" i="1" dirty="0" smtClean="0"/>
              <a:t>tune</a:t>
            </a:r>
          </a:p>
          <a:p>
            <a:pPr>
              <a:buNone/>
            </a:pPr>
            <a:r>
              <a:rPr lang="en-US" i="1" dirty="0" smtClean="0"/>
              <a:t>of </a:t>
            </a:r>
            <a:r>
              <a:rPr lang="en-US" i="1" dirty="0"/>
              <a:t>'</a:t>
            </a:r>
            <a:r>
              <a:rPr lang="en-US" i="1" dirty="0" err="1"/>
              <a:t>Greensleeves</a:t>
            </a:r>
            <a:r>
              <a:rPr lang="en-US" i="1" dirty="0"/>
              <a:t>'!</a:t>
            </a:r>
            <a:endParaRPr lang="en-US" dirty="0"/>
          </a:p>
          <a:p>
            <a:endParaRPr lang="en-US" dirty="0"/>
          </a:p>
        </p:txBody>
      </p:sp>
      <p:pic>
        <p:nvPicPr>
          <p:cNvPr id="4" name="Picture 2" descr="E:\Education\Adolf_Schrödter_Falstaff_und_sein_Page.jpg"/>
          <p:cNvPicPr>
            <a:picLocks noChangeAspect="1" noChangeArrowheads="1"/>
          </p:cNvPicPr>
          <p:nvPr/>
        </p:nvPicPr>
        <p:blipFill>
          <a:blip r:embed="rId2" cstate="print"/>
          <a:srcRect/>
          <a:stretch>
            <a:fillRect/>
          </a:stretch>
        </p:blipFill>
        <p:spPr bwMode="auto">
          <a:xfrm>
            <a:off x="4648200" y="1905000"/>
            <a:ext cx="3962400" cy="4522604"/>
          </a:xfrm>
          <a:prstGeom prst="rect">
            <a:avLst/>
          </a:prstGeom>
          <a:noFill/>
        </p:spPr>
      </p:pic>
    </p:spTree>
    <p:extLst>
      <p:ext uri="{BB962C8B-B14F-4D97-AF65-F5344CB8AC3E}">
        <p14:creationId xmlns:p14="http://schemas.microsoft.com/office/powerpoint/2010/main" val="421075797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2"/>
          <a:tile tx="0" ty="0" sx="100000" sy="100000" flip="none" algn="tl"/>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52400" y="3124200"/>
            <a:ext cx="6629400" cy="4267200"/>
          </a:xfrm>
        </p:spPr>
        <p:txBody>
          <a:bodyPr>
            <a:normAutofit/>
          </a:bodyPr>
          <a:lstStyle/>
          <a:p>
            <a:pPr algn="l"/>
            <a:r>
              <a:rPr lang="en-US" sz="3200" dirty="0" smtClean="0"/>
              <a:t>At the age of twenty-nine, </a:t>
            </a:r>
            <a:br>
              <a:rPr lang="en-US" sz="3200" dirty="0" smtClean="0"/>
            </a:br>
            <a:r>
              <a:rPr lang="en-US" sz="3200" dirty="0" smtClean="0"/>
              <a:t>he was struck with a </a:t>
            </a:r>
            <a:br>
              <a:rPr lang="en-US" sz="3200" dirty="0" smtClean="0"/>
            </a:br>
            <a:r>
              <a:rPr lang="en-US" sz="3200" dirty="0" smtClean="0"/>
              <a:t>sudden near-fatal illness </a:t>
            </a:r>
            <a:br>
              <a:rPr lang="en-US" sz="3200" dirty="0" smtClean="0"/>
            </a:br>
            <a:r>
              <a:rPr lang="en-US" sz="3200" dirty="0" smtClean="0"/>
              <a:t>and confined to bed rest </a:t>
            </a:r>
            <a:br>
              <a:rPr lang="en-US" sz="3200" dirty="0" smtClean="0"/>
            </a:br>
            <a:r>
              <a:rPr lang="en-US" sz="3200" dirty="0" smtClean="0"/>
              <a:t>for several months</a:t>
            </a:r>
            <a:br>
              <a:rPr lang="en-US" sz="3200" dirty="0" smtClean="0"/>
            </a:br>
            <a:r>
              <a:rPr lang="en-US" sz="3200" dirty="0" smtClean="0"/>
              <a:t>He went into a deep depression</a:t>
            </a:r>
            <a:r>
              <a:rPr lang="en-US" dirty="0" smtClean="0"/>
              <a:t>. </a:t>
            </a:r>
            <a:r>
              <a:rPr lang="en-US" dirty="0"/>
              <a:t/>
            </a:r>
            <a:br>
              <a:rPr lang="en-US" dirty="0"/>
            </a:br>
            <a:endParaRPr lang="en-US" dirty="0"/>
          </a:p>
        </p:txBody>
      </p:sp>
      <p:sp>
        <p:nvSpPr>
          <p:cNvPr id="3" name="Content Placeholder 2"/>
          <p:cNvSpPr>
            <a:spLocks noGrp="1"/>
          </p:cNvSpPr>
          <p:nvPr>
            <p:ph idx="1"/>
          </p:nvPr>
        </p:nvSpPr>
        <p:spPr>
          <a:xfrm>
            <a:off x="457200" y="457200"/>
            <a:ext cx="8229600" cy="4525963"/>
          </a:xfrm>
        </p:spPr>
        <p:txBody>
          <a:bodyPr/>
          <a:lstStyle/>
          <a:p>
            <a:pPr>
              <a:buNone/>
            </a:pPr>
            <a:r>
              <a:rPr lang="en-US" dirty="0" smtClean="0"/>
              <a:t>Author William </a:t>
            </a:r>
            <a:r>
              <a:rPr lang="en-US" dirty="0"/>
              <a:t>Chatterton Dix was </a:t>
            </a:r>
            <a:endParaRPr lang="en-US" dirty="0" smtClean="0"/>
          </a:p>
          <a:p>
            <a:pPr>
              <a:buNone/>
            </a:pPr>
            <a:r>
              <a:rPr lang="en-US" dirty="0" smtClean="0"/>
              <a:t>born </a:t>
            </a:r>
            <a:r>
              <a:rPr lang="en-US" dirty="0"/>
              <a:t>in Bristol, </a:t>
            </a:r>
            <a:r>
              <a:rPr lang="en-US" dirty="0" smtClean="0"/>
              <a:t>England,</a:t>
            </a:r>
          </a:p>
          <a:p>
            <a:pPr>
              <a:buNone/>
            </a:pPr>
            <a:r>
              <a:rPr lang="en-US" dirty="0" smtClean="0"/>
              <a:t>the </a:t>
            </a:r>
            <a:r>
              <a:rPr lang="en-US" dirty="0"/>
              <a:t>son of a </a:t>
            </a:r>
            <a:r>
              <a:rPr lang="en-US" dirty="0" smtClean="0"/>
              <a:t>surgeon.</a:t>
            </a:r>
            <a:endParaRPr lang="en-US" dirty="0"/>
          </a:p>
        </p:txBody>
      </p:sp>
      <p:pic>
        <p:nvPicPr>
          <p:cNvPr id="2050" name="Picture 2" descr="E:\Education\William Chatterton Dix.gif"/>
          <p:cNvPicPr>
            <a:picLocks noChangeAspect="1" noChangeArrowheads="1"/>
          </p:cNvPicPr>
          <p:nvPr/>
        </p:nvPicPr>
        <p:blipFill>
          <a:blip r:embed="rId3" cstate="print"/>
          <a:srcRect/>
          <a:stretch>
            <a:fillRect/>
          </a:stretch>
        </p:blipFill>
        <p:spPr bwMode="auto">
          <a:xfrm>
            <a:off x="5638800" y="1219200"/>
            <a:ext cx="3124199" cy="4562680"/>
          </a:xfrm>
          <a:prstGeom prst="rect">
            <a:avLst/>
          </a:prstGeom>
          <a:noFill/>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accent2">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9601200" y="304800"/>
            <a:ext cx="8229600" cy="1143000"/>
          </a:xfrm>
        </p:spPr>
        <p:txBody>
          <a:bodyPr/>
          <a:lstStyle/>
          <a:p>
            <a:endParaRPr lang="en-US" dirty="0"/>
          </a:p>
        </p:txBody>
      </p:sp>
      <p:sp>
        <p:nvSpPr>
          <p:cNvPr id="3" name="Content Placeholder 2"/>
          <p:cNvSpPr>
            <a:spLocks noGrp="1"/>
          </p:cNvSpPr>
          <p:nvPr>
            <p:ph idx="1"/>
          </p:nvPr>
        </p:nvSpPr>
        <p:spPr>
          <a:xfrm>
            <a:off x="152400" y="1219200"/>
            <a:ext cx="8229600" cy="4525963"/>
          </a:xfrm>
        </p:spPr>
        <p:txBody>
          <a:bodyPr>
            <a:noAutofit/>
          </a:bodyPr>
          <a:lstStyle/>
          <a:p>
            <a:pPr marL="0" indent="0">
              <a:buNone/>
            </a:pPr>
            <a:r>
              <a:rPr lang="en-US" dirty="0" smtClean="0"/>
              <a:t>Yet </a:t>
            </a:r>
            <a:r>
              <a:rPr lang="en-US" dirty="0"/>
              <a:t>out of his near-death experience</a:t>
            </a:r>
            <a:r>
              <a:rPr lang="en-US" dirty="0" smtClean="0"/>
              <a:t>, in 1865, Dix </a:t>
            </a:r>
            <a:r>
              <a:rPr lang="en-US" dirty="0"/>
              <a:t>wrote many hymns, </a:t>
            </a:r>
            <a:r>
              <a:rPr lang="en-US" dirty="0" smtClean="0"/>
              <a:t>including </a:t>
            </a:r>
            <a:r>
              <a:rPr lang="en-US" dirty="0"/>
              <a:t>a poem entitled, "The Manger Throne," from which three stanzas were </a:t>
            </a:r>
            <a:endParaRPr lang="en-US" dirty="0" smtClean="0"/>
          </a:p>
          <a:p>
            <a:pPr marL="0" indent="0">
              <a:buNone/>
            </a:pPr>
            <a:r>
              <a:rPr lang="en-US" dirty="0" smtClean="0"/>
              <a:t>later </a:t>
            </a:r>
            <a:r>
              <a:rPr lang="en-US" dirty="0"/>
              <a:t>culled, </a:t>
            </a:r>
            <a:r>
              <a:rPr lang="en-US" dirty="0" smtClean="0"/>
              <a:t>and </a:t>
            </a:r>
            <a:endParaRPr lang="en-US" dirty="0" smtClean="0"/>
          </a:p>
          <a:p>
            <a:pPr marL="0" indent="0">
              <a:buNone/>
            </a:pPr>
            <a:r>
              <a:rPr lang="en-US" dirty="0" smtClean="0"/>
              <a:t>retitled </a:t>
            </a:r>
            <a:r>
              <a:rPr lang="en-US" dirty="0"/>
              <a:t>as </a:t>
            </a:r>
            <a:endParaRPr lang="en-US" dirty="0" smtClean="0"/>
          </a:p>
          <a:p>
            <a:pPr marL="0" indent="0">
              <a:buNone/>
            </a:pPr>
            <a:r>
              <a:rPr lang="en-US" dirty="0" smtClean="0"/>
              <a:t>"</a:t>
            </a:r>
            <a:r>
              <a:rPr lang="en-US" dirty="0"/>
              <a:t>What Child Is This</a:t>
            </a:r>
            <a:r>
              <a:rPr lang="en-US" dirty="0" smtClean="0"/>
              <a:t>?"</a:t>
            </a:r>
            <a:endParaRPr lang="en-US" dirty="0"/>
          </a:p>
        </p:txBody>
      </p:sp>
      <p:pic>
        <p:nvPicPr>
          <p:cNvPr id="4098" name="Picture 2" descr="C:\Users\Peter Tavino\Music\Songs of the Season images\14 Greensleeves\What-Child-Is-This cov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14800" y="2895600"/>
            <a:ext cx="4445000" cy="444500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3">
                <a:lumMod val="60000"/>
                <a:lumOff val="40000"/>
              </a:schemeClr>
            </a:gs>
            <a:gs pos="75000">
              <a:schemeClr val="accent1">
                <a:tint val="44500"/>
                <a:satMod val="160000"/>
              </a:schemeClr>
            </a:gs>
            <a:gs pos="100000">
              <a:schemeClr val="accent1">
                <a:tint val="23500"/>
                <a:satMod val="160000"/>
              </a:schemeClr>
            </a:gs>
          </a:gsLst>
          <a:lin ang="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Content Placeholder 2"/>
          <p:cNvSpPr>
            <a:spLocks noGrp="1"/>
          </p:cNvSpPr>
          <p:nvPr>
            <p:ph idx="1"/>
          </p:nvPr>
        </p:nvSpPr>
        <p:spPr>
          <a:xfrm>
            <a:off x="460375" y="2590800"/>
            <a:ext cx="8229600" cy="4525963"/>
          </a:xfrm>
        </p:spPr>
        <p:txBody>
          <a:bodyPr>
            <a:normAutofit/>
          </a:bodyPr>
          <a:lstStyle/>
          <a:p>
            <a:pPr marL="0" indent="0" fontAlgn="t">
              <a:buNone/>
            </a:pPr>
            <a:r>
              <a:rPr lang="en-US" dirty="0" smtClean="0"/>
              <a:t>The </a:t>
            </a:r>
            <a:r>
              <a:rPr lang="en-US" dirty="0"/>
              <a:t>song begins in the manger with the child sleeping on Mary's lap, accompanied by angels and shepherds.  But the second verse asks why he would be lying "in such mean estate</a:t>
            </a:r>
            <a:r>
              <a:rPr lang="en-US" dirty="0" smtClean="0"/>
              <a:t>.“</a:t>
            </a:r>
          </a:p>
          <a:p>
            <a:pPr marL="0" indent="0" fontAlgn="t">
              <a:buNone/>
            </a:pPr>
            <a:r>
              <a:rPr lang="en-US" dirty="0" smtClean="0"/>
              <a:t> </a:t>
            </a:r>
            <a:r>
              <a:rPr lang="en-US" dirty="0"/>
              <a:t>It goes on to speak of Jesus' purpose –– to plead for the salvation of </a:t>
            </a:r>
            <a:r>
              <a:rPr lang="en-US" dirty="0" smtClean="0"/>
              <a:t>sinners. </a:t>
            </a:r>
            <a:r>
              <a:rPr lang="en-US" dirty="0"/>
              <a:t> </a:t>
            </a:r>
          </a:p>
          <a:p>
            <a:pPr marL="0" indent="0" fontAlgn="t">
              <a:buNone/>
            </a:pPr>
            <a:r>
              <a:rPr lang="en-US" dirty="0"/>
              <a:t>The third verse moves to a joyful </a:t>
            </a:r>
            <a:r>
              <a:rPr lang="en-US" dirty="0" smtClean="0"/>
              <a:t>tone.</a:t>
            </a:r>
          </a:p>
          <a:p>
            <a:pPr marL="0" indent="0" fontAlgn="t">
              <a:buNone/>
            </a:pPr>
            <a:r>
              <a:rPr lang="en-US" i="1" dirty="0" smtClean="0">
                <a:solidFill>
                  <a:srgbClr val="FF0000"/>
                </a:solidFill>
              </a:rPr>
              <a:t>Join us in singing it now.</a:t>
            </a:r>
            <a:endParaRPr lang="en-US" i="1" dirty="0">
              <a:solidFill>
                <a:srgbClr val="FF0000"/>
              </a:solidFill>
            </a:endParaRPr>
          </a:p>
          <a:p>
            <a:pPr marL="0" indent="0" fontAlgn="t">
              <a:buNone/>
            </a:pPr>
            <a:endParaRPr lang="en-US" dirty="0"/>
          </a:p>
          <a:p>
            <a:endParaRPr lang="en-US" dirty="0"/>
          </a:p>
        </p:txBody>
      </p:sp>
      <p:pic>
        <p:nvPicPr>
          <p:cNvPr id="5122" name="Picture 2" descr="C:\Users\Peter Tavino\Music\Songs of the Season images\14 Greensleeves\whatchildisthiswords.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0"/>
            <a:ext cx="6711950" cy="24644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112260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601200" y="152400"/>
            <a:ext cx="8229600" cy="1143000"/>
          </a:xfrm>
        </p:spPr>
        <p:txBody>
          <a:bodyPr/>
          <a:lstStyle/>
          <a:p>
            <a:endParaRPr lang="en-US" dirty="0"/>
          </a:p>
        </p:txBody>
      </p:sp>
      <p:sp>
        <p:nvSpPr>
          <p:cNvPr id="3" name="Content Placeholder 2"/>
          <p:cNvSpPr>
            <a:spLocks noGrp="1"/>
          </p:cNvSpPr>
          <p:nvPr>
            <p:ph sz="half" idx="1"/>
          </p:nvPr>
        </p:nvSpPr>
        <p:spPr>
          <a:xfrm>
            <a:off x="0" y="-152400"/>
            <a:ext cx="4724400" cy="6781800"/>
          </a:xfrm>
        </p:spPr>
        <p:txBody>
          <a:bodyPr>
            <a:normAutofit fontScale="25000" lnSpcReduction="20000"/>
          </a:bodyPr>
          <a:lstStyle/>
          <a:p>
            <a:pPr marL="0" indent="0">
              <a:buNone/>
            </a:pPr>
            <a:r>
              <a:rPr lang="en-US" sz="11200" b="1" dirty="0"/>
              <a:t> </a:t>
            </a:r>
            <a:endParaRPr lang="en-US" sz="11200" dirty="0"/>
          </a:p>
          <a:p>
            <a:pPr marL="0" indent="0">
              <a:buNone/>
            </a:pPr>
            <a:r>
              <a:rPr lang="en-US" sz="11200" dirty="0"/>
              <a:t> What child is this, who, laid to rest,</a:t>
            </a:r>
            <a:br>
              <a:rPr lang="en-US" sz="11200" dirty="0"/>
            </a:br>
            <a:r>
              <a:rPr lang="en-US" sz="11200" dirty="0"/>
              <a:t>On Mary's lap lay sleeping?</a:t>
            </a:r>
            <a:br>
              <a:rPr lang="en-US" sz="11200" dirty="0"/>
            </a:br>
            <a:r>
              <a:rPr lang="en-US" sz="11200" dirty="0"/>
              <a:t>Whom angels greet with </a:t>
            </a:r>
          </a:p>
          <a:p>
            <a:pPr marL="0" indent="0">
              <a:buNone/>
            </a:pPr>
            <a:r>
              <a:rPr lang="en-US" sz="11200" dirty="0"/>
              <a:t>anthems sweet,</a:t>
            </a:r>
            <a:br>
              <a:rPr lang="en-US" sz="11200" dirty="0"/>
            </a:br>
            <a:r>
              <a:rPr lang="en-US" sz="11200" dirty="0"/>
              <a:t>While shepherds watch are keeping?</a:t>
            </a:r>
            <a:br>
              <a:rPr lang="en-US" sz="11200" dirty="0"/>
            </a:br>
            <a:r>
              <a:rPr lang="en-US" sz="11200" dirty="0"/>
              <a:t>This, this is Christ the King,</a:t>
            </a:r>
            <a:br>
              <a:rPr lang="en-US" sz="11200" dirty="0"/>
            </a:br>
            <a:r>
              <a:rPr lang="en-US" sz="11200" dirty="0"/>
              <a:t>Whom shepherds guard and angels sing:</a:t>
            </a:r>
            <a:br>
              <a:rPr lang="en-US" sz="11200" dirty="0"/>
            </a:br>
            <a:r>
              <a:rPr lang="en-US" sz="11200" dirty="0"/>
              <a:t>Haste, haste to bring Him laud,</a:t>
            </a:r>
            <a:br>
              <a:rPr lang="en-US" sz="11200" dirty="0"/>
            </a:br>
            <a:r>
              <a:rPr lang="en-US" sz="11200" dirty="0"/>
              <a:t>The Babe, the son of Mary.</a:t>
            </a:r>
          </a:p>
          <a:p>
            <a:pPr marL="0" indent="0">
              <a:buNone/>
            </a:pPr>
            <a:r>
              <a:rPr lang="en-US" sz="11200" dirty="0"/>
              <a:t>Why lies he in such mean estate</a:t>
            </a:r>
            <a:br>
              <a:rPr lang="en-US" sz="11200" dirty="0"/>
            </a:br>
            <a:r>
              <a:rPr lang="en-US" sz="11200" dirty="0"/>
              <a:t>Where ox and ass are feeding?</a:t>
            </a:r>
            <a:br>
              <a:rPr lang="en-US" sz="11200" dirty="0"/>
            </a:br>
            <a:r>
              <a:rPr lang="en-US" sz="11200" dirty="0"/>
              <a:t>Good Christian, fear: </a:t>
            </a:r>
          </a:p>
          <a:p>
            <a:pPr marL="0" indent="0">
              <a:buNone/>
            </a:pPr>
            <a:r>
              <a:rPr lang="en-US" sz="11200" dirty="0"/>
              <a:t>for sinners here</a:t>
            </a:r>
            <a:br>
              <a:rPr lang="en-US" sz="11200" dirty="0"/>
            </a:br>
            <a:r>
              <a:rPr lang="en-US" sz="11200" dirty="0"/>
              <a:t>The silent Word is pleading.</a:t>
            </a:r>
          </a:p>
          <a:p>
            <a:endParaRPr lang="en-US" dirty="0"/>
          </a:p>
        </p:txBody>
      </p:sp>
      <p:sp>
        <p:nvSpPr>
          <p:cNvPr id="4" name="Content Placeholder 3"/>
          <p:cNvSpPr>
            <a:spLocks noGrp="1"/>
          </p:cNvSpPr>
          <p:nvPr>
            <p:ph sz="half" idx="2"/>
          </p:nvPr>
        </p:nvSpPr>
        <p:spPr>
          <a:xfrm>
            <a:off x="4572000" y="152400"/>
            <a:ext cx="4648200" cy="7086600"/>
          </a:xfrm>
        </p:spPr>
        <p:txBody>
          <a:bodyPr>
            <a:normAutofit fontScale="25000" lnSpcReduction="20000"/>
          </a:bodyPr>
          <a:lstStyle/>
          <a:p>
            <a:pPr marL="0" indent="0">
              <a:buNone/>
            </a:pPr>
            <a:r>
              <a:rPr lang="en-US" dirty="0"/>
              <a:t> </a:t>
            </a:r>
            <a:endParaRPr lang="en-US" sz="11200" dirty="0"/>
          </a:p>
          <a:p>
            <a:pPr marL="0" indent="0">
              <a:buNone/>
            </a:pPr>
            <a:r>
              <a:rPr lang="en-US" sz="11200" dirty="0"/>
              <a:t>This, this is Christ the King,</a:t>
            </a:r>
            <a:br>
              <a:rPr lang="en-US" sz="11200" dirty="0"/>
            </a:br>
            <a:r>
              <a:rPr lang="en-US" sz="11200" dirty="0"/>
              <a:t>Whom shepherds guard and angels sing:</a:t>
            </a:r>
            <a:br>
              <a:rPr lang="en-US" sz="11200" dirty="0"/>
            </a:br>
            <a:r>
              <a:rPr lang="en-US" sz="11200" dirty="0"/>
              <a:t>Haste, haste to bring Him laud,</a:t>
            </a:r>
            <a:br>
              <a:rPr lang="en-US" sz="11200" dirty="0"/>
            </a:br>
            <a:r>
              <a:rPr lang="en-US" sz="11200" dirty="0"/>
              <a:t>The Babe, the son of Mary.</a:t>
            </a:r>
          </a:p>
          <a:p>
            <a:pPr marL="0" indent="0">
              <a:buNone/>
            </a:pPr>
            <a:r>
              <a:rPr lang="en-US" sz="11200" dirty="0"/>
              <a:t>So bring him incense, gold, and myrrh,</a:t>
            </a:r>
            <a:br>
              <a:rPr lang="en-US" sz="11200" dirty="0"/>
            </a:br>
            <a:r>
              <a:rPr lang="en-US" sz="11200" dirty="0"/>
              <a:t>Come, peasant, king, to own him.</a:t>
            </a:r>
            <a:br>
              <a:rPr lang="en-US" sz="11200" dirty="0"/>
            </a:br>
            <a:r>
              <a:rPr lang="en-US" sz="11200" dirty="0"/>
              <a:t>The King of kings salvation brings,</a:t>
            </a:r>
            <a:br>
              <a:rPr lang="en-US" sz="11200" dirty="0"/>
            </a:br>
            <a:r>
              <a:rPr lang="en-US" sz="11200" dirty="0"/>
              <a:t>Let loving hearts enthrone him.</a:t>
            </a:r>
          </a:p>
          <a:p>
            <a:pPr marL="0" indent="0">
              <a:buNone/>
            </a:pPr>
            <a:r>
              <a:rPr lang="en-US" sz="11200" dirty="0"/>
              <a:t>This, this is Christ the King,</a:t>
            </a:r>
            <a:br>
              <a:rPr lang="en-US" sz="11200" dirty="0"/>
            </a:br>
            <a:r>
              <a:rPr lang="en-US" sz="11200" dirty="0"/>
              <a:t>Whom shepherds guard and angels sing:</a:t>
            </a:r>
            <a:br>
              <a:rPr lang="en-US" sz="11200" dirty="0"/>
            </a:br>
            <a:r>
              <a:rPr lang="en-US" sz="11200" dirty="0"/>
              <a:t>Haste, haste to bring Him laud,</a:t>
            </a:r>
            <a:br>
              <a:rPr lang="en-US" sz="11200" dirty="0"/>
            </a:br>
            <a:r>
              <a:rPr lang="en-US" sz="11200" dirty="0"/>
              <a:t>The Babe, the son of Mary.</a:t>
            </a:r>
          </a:p>
        </p:txBody>
      </p:sp>
    </p:spTree>
    <p:extLst>
      <p:ext uri="{BB962C8B-B14F-4D97-AF65-F5344CB8AC3E}">
        <p14:creationId xmlns:p14="http://schemas.microsoft.com/office/powerpoint/2010/main" val="2505549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86</TotalTime>
  <Words>155</Words>
  <Application>Microsoft Office PowerPoint</Application>
  <PresentationFormat>On-screen Show (4:3)</PresentationFormat>
  <Paragraphs>56</Paragraphs>
  <Slides>8</Slides>
  <Notes>0</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What Child is This Words were written by  William Chatterton Dix.  </vt:lpstr>
      <vt:lpstr>PowerPoint Presentation</vt:lpstr>
      <vt:lpstr>PowerPoint Presentation</vt:lpstr>
      <vt:lpstr>At the age of twenty-nine,  he was struck with a  sudden near-fatal illness  and confined to bed rest  for several months He went into a deep depression.  </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What Child is This Words: William Chatterton Dix (1837-1898) Music: Greensleeves, English melody</dc:title>
  <dc:creator>Owner</dc:creator>
  <cp:lastModifiedBy>Peter Tavino</cp:lastModifiedBy>
  <cp:revision>10</cp:revision>
  <dcterms:created xsi:type="dcterms:W3CDTF">2013-11-27T19:31:06Z</dcterms:created>
  <dcterms:modified xsi:type="dcterms:W3CDTF">2013-11-30T18:39:15Z</dcterms:modified>
</cp:coreProperties>
</file>