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4" r:id="rId2"/>
    <p:sldId id="268" r:id="rId3"/>
    <p:sldId id="267" r:id="rId4"/>
    <p:sldId id="260" r:id="rId5"/>
    <p:sldId id="265" r:id="rId6"/>
    <p:sldId id="270" r:id="rId7"/>
    <p:sldId id="269" r:id="rId8"/>
    <p:sldId id="263" r:id="rId9"/>
    <p:sldId id="275" r:id="rId10"/>
    <p:sldId id="276" r:id="rId11"/>
    <p:sldId id="277" r:id="rId12"/>
    <p:sldId id="278"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99CC"/>
    <a:srgbClr val="DDDDDD"/>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45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10CB99-06F8-4E50-B583-B2C051A08766}" type="datetimeFigureOut">
              <a:rPr lang="en-US" smtClean="0"/>
              <a:t>12/1/2013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66DA8-871B-4D00-BD5E-6856B8E8F387}" type="slidenum">
              <a:rPr lang="en-US" smtClean="0"/>
              <a:t>‹#›</a:t>
            </a:fld>
            <a:endParaRPr lang="en-US"/>
          </a:p>
        </p:txBody>
      </p:sp>
    </p:spTree>
    <p:extLst>
      <p:ext uri="{BB962C8B-B14F-4D97-AF65-F5344CB8AC3E}">
        <p14:creationId xmlns:p14="http://schemas.microsoft.com/office/powerpoint/2010/main" val="2387721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C66DA8-871B-4D00-BD5E-6856B8E8F387}" type="slidenum">
              <a:rPr lang="en-US" smtClean="0"/>
              <a:t>1</a:t>
            </a:fld>
            <a:endParaRPr lang="en-US"/>
          </a:p>
        </p:txBody>
      </p:sp>
    </p:spTree>
    <p:extLst>
      <p:ext uri="{BB962C8B-B14F-4D97-AF65-F5344CB8AC3E}">
        <p14:creationId xmlns:p14="http://schemas.microsoft.com/office/powerpoint/2010/main" val="4200044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8FBDBD-3846-439D-B66D-DCC91F5A918A}" type="datetimeFigureOut">
              <a:rPr lang="en-US" smtClean="0"/>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84A3A-C894-4172-8A01-7645E73E2821}" type="slidenum">
              <a:rPr lang="en-US" smtClean="0"/>
              <a:t>‹#›</a:t>
            </a:fld>
            <a:endParaRPr lang="en-US"/>
          </a:p>
        </p:txBody>
      </p:sp>
    </p:spTree>
    <p:extLst>
      <p:ext uri="{BB962C8B-B14F-4D97-AF65-F5344CB8AC3E}">
        <p14:creationId xmlns:p14="http://schemas.microsoft.com/office/powerpoint/2010/main" val="2724524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8FBDBD-3846-439D-B66D-DCC91F5A918A}" type="datetimeFigureOut">
              <a:rPr lang="en-US" smtClean="0"/>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84A3A-C894-4172-8A01-7645E73E2821}" type="slidenum">
              <a:rPr lang="en-US" smtClean="0"/>
              <a:t>‹#›</a:t>
            </a:fld>
            <a:endParaRPr lang="en-US"/>
          </a:p>
        </p:txBody>
      </p:sp>
    </p:spTree>
    <p:extLst>
      <p:ext uri="{BB962C8B-B14F-4D97-AF65-F5344CB8AC3E}">
        <p14:creationId xmlns:p14="http://schemas.microsoft.com/office/powerpoint/2010/main" val="1538015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8FBDBD-3846-439D-B66D-DCC91F5A918A}" type="datetimeFigureOut">
              <a:rPr lang="en-US" smtClean="0"/>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84A3A-C894-4172-8A01-7645E73E2821}" type="slidenum">
              <a:rPr lang="en-US" smtClean="0"/>
              <a:t>‹#›</a:t>
            </a:fld>
            <a:endParaRPr lang="en-US"/>
          </a:p>
        </p:txBody>
      </p:sp>
    </p:spTree>
    <p:extLst>
      <p:ext uri="{BB962C8B-B14F-4D97-AF65-F5344CB8AC3E}">
        <p14:creationId xmlns:p14="http://schemas.microsoft.com/office/powerpoint/2010/main" val="2109078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8FBDBD-3846-439D-B66D-DCC91F5A918A}" type="datetimeFigureOut">
              <a:rPr lang="en-US" smtClean="0"/>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84A3A-C894-4172-8A01-7645E73E2821}" type="slidenum">
              <a:rPr lang="en-US" smtClean="0"/>
              <a:t>‹#›</a:t>
            </a:fld>
            <a:endParaRPr lang="en-US"/>
          </a:p>
        </p:txBody>
      </p:sp>
    </p:spTree>
    <p:extLst>
      <p:ext uri="{BB962C8B-B14F-4D97-AF65-F5344CB8AC3E}">
        <p14:creationId xmlns:p14="http://schemas.microsoft.com/office/powerpoint/2010/main" val="336119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8FBDBD-3846-439D-B66D-DCC91F5A918A}" type="datetimeFigureOut">
              <a:rPr lang="en-US" smtClean="0"/>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84A3A-C894-4172-8A01-7645E73E2821}" type="slidenum">
              <a:rPr lang="en-US" smtClean="0"/>
              <a:t>‹#›</a:t>
            </a:fld>
            <a:endParaRPr lang="en-US"/>
          </a:p>
        </p:txBody>
      </p:sp>
    </p:spTree>
    <p:extLst>
      <p:ext uri="{BB962C8B-B14F-4D97-AF65-F5344CB8AC3E}">
        <p14:creationId xmlns:p14="http://schemas.microsoft.com/office/powerpoint/2010/main" val="2745361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8FBDBD-3846-439D-B66D-DCC91F5A918A}" type="datetimeFigureOut">
              <a:rPr lang="en-US" smtClean="0"/>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D84A3A-C894-4172-8A01-7645E73E2821}" type="slidenum">
              <a:rPr lang="en-US" smtClean="0"/>
              <a:t>‹#›</a:t>
            </a:fld>
            <a:endParaRPr lang="en-US"/>
          </a:p>
        </p:txBody>
      </p:sp>
    </p:spTree>
    <p:extLst>
      <p:ext uri="{BB962C8B-B14F-4D97-AF65-F5344CB8AC3E}">
        <p14:creationId xmlns:p14="http://schemas.microsoft.com/office/powerpoint/2010/main" val="1416350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8FBDBD-3846-439D-B66D-DCC91F5A918A}" type="datetimeFigureOut">
              <a:rPr lang="en-US" smtClean="0"/>
              <a:t>12/1/2013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D84A3A-C894-4172-8A01-7645E73E2821}" type="slidenum">
              <a:rPr lang="en-US" smtClean="0"/>
              <a:t>‹#›</a:t>
            </a:fld>
            <a:endParaRPr lang="en-US"/>
          </a:p>
        </p:txBody>
      </p:sp>
    </p:spTree>
    <p:extLst>
      <p:ext uri="{BB962C8B-B14F-4D97-AF65-F5344CB8AC3E}">
        <p14:creationId xmlns:p14="http://schemas.microsoft.com/office/powerpoint/2010/main" val="2241267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8FBDBD-3846-439D-B66D-DCC91F5A918A}" type="datetimeFigureOut">
              <a:rPr lang="en-US" smtClean="0"/>
              <a:t>12/1/2013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D84A3A-C894-4172-8A01-7645E73E2821}" type="slidenum">
              <a:rPr lang="en-US" smtClean="0"/>
              <a:t>‹#›</a:t>
            </a:fld>
            <a:endParaRPr lang="en-US"/>
          </a:p>
        </p:txBody>
      </p:sp>
    </p:spTree>
    <p:extLst>
      <p:ext uri="{BB962C8B-B14F-4D97-AF65-F5344CB8AC3E}">
        <p14:creationId xmlns:p14="http://schemas.microsoft.com/office/powerpoint/2010/main" val="2770947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FBDBD-3846-439D-B66D-DCC91F5A918A}" type="datetimeFigureOut">
              <a:rPr lang="en-US" smtClean="0"/>
              <a:t>12/1/2013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D84A3A-C894-4172-8A01-7645E73E2821}" type="slidenum">
              <a:rPr lang="en-US" smtClean="0"/>
              <a:t>‹#›</a:t>
            </a:fld>
            <a:endParaRPr lang="en-US"/>
          </a:p>
        </p:txBody>
      </p:sp>
    </p:spTree>
    <p:extLst>
      <p:ext uri="{BB962C8B-B14F-4D97-AF65-F5344CB8AC3E}">
        <p14:creationId xmlns:p14="http://schemas.microsoft.com/office/powerpoint/2010/main" val="747783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8FBDBD-3846-439D-B66D-DCC91F5A918A}" type="datetimeFigureOut">
              <a:rPr lang="en-US" smtClean="0"/>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D84A3A-C894-4172-8A01-7645E73E2821}" type="slidenum">
              <a:rPr lang="en-US" smtClean="0"/>
              <a:t>‹#›</a:t>
            </a:fld>
            <a:endParaRPr lang="en-US"/>
          </a:p>
        </p:txBody>
      </p:sp>
    </p:spTree>
    <p:extLst>
      <p:ext uri="{BB962C8B-B14F-4D97-AF65-F5344CB8AC3E}">
        <p14:creationId xmlns:p14="http://schemas.microsoft.com/office/powerpoint/2010/main" val="1919283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8FBDBD-3846-439D-B66D-DCC91F5A918A}" type="datetimeFigureOut">
              <a:rPr lang="en-US" smtClean="0"/>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D84A3A-C894-4172-8A01-7645E73E2821}" type="slidenum">
              <a:rPr lang="en-US" smtClean="0"/>
              <a:t>‹#›</a:t>
            </a:fld>
            <a:endParaRPr lang="en-US"/>
          </a:p>
        </p:txBody>
      </p:sp>
    </p:spTree>
    <p:extLst>
      <p:ext uri="{BB962C8B-B14F-4D97-AF65-F5344CB8AC3E}">
        <p14:creationId xmlns:p14="http://schemas.microsoft.com/office/powerpoint/2010/main" val="1593233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FBDBD-3846-439D-B66D-DCC91F5A918A}" type="datetimeFigureOut">
              <a:rPr lang="en-US" smtClean="0"/>
              <a:t>12/1/2013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84A3A-C894-4172-8A01-7645E73E2821}" type="slidenum">
              <a:rPr lang="en-US" smtClean="0"/>
              <a:t>‹#›</a:t>
            </a:fld>
            <a:endParaRPr lang="en-US"/>
          </a:p>
        </p:txBody>
      </p:sp>
    </p:spTree>
    <p:extLst>
      <p:ext uri="{BB962C8B-B14F-4D97-AF65-F5344CB8AC3E}">
        <p14:creationId xmlns:p14="http://schemas.microsoft.com/office/powerpoint/2010/main" val="2402536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9800" y="228600"/>
            <a:ext cx="8229600" cy="1143000"/>
          </a:xfrm>
        </p:spPr>
        <p:txBody>
          <a:bodyPr>
            <a:normAutofit/>
          </a:bodyPr>
          <a:lstStyle/>
          <a:p>
            <a:endParaRPr lang="en-US" i="1" dirty="0">
              <a:solidFill>
                <a:srgbClr val="FF0000"/>
              </a:solidFill>
            </a:endParaRPr>
          </a:p>
        </p:txBody>
      </p:sp>
      <p:sp>
        <p:nvSpPr>
          <p:cNvPr id="3" name="Content Placeholder 2"/>
          <p:cNvSpPr>
            <a:spLocks noGrp="1"/>
          </p:cNvSpPr>
          <p:nvPr>
            <p:ph idx="1"/>
          </p:nvPr>
        </p:nvSpPr>
        <p:spPr>
          <a:xfrm>
            <a:off x="9829800" y="1828800"/>
            <a:ext cx="8229600" cy="4525963"/>
          </a:xfrm>
        </p:spPr>
        <p:txBody>
          <a:bodyPr/>
          <a:lstStyle/>
          <a:p>
            <a:pPr lvl="8"/>
            <a:endParaRPr lang="en-US" dirty="0"/>
          </a:p>
        </p:txBody>
      </p:sp>
      <p:pic>
        <p:nvPicPr>
          <p:cNvPr id="9218" name="Picture 2" descr="C:\Users\Peter Tavino\Music\Songs of the Season images\12 Rudolph The Red Nosed Reindeer\_Red-Nosed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8392"/>
            <a:ext cx="5645408" cy="6799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961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Rectangle 1"/>
          <p:cNvSpPr/>
          <p:nvPr/>
        </p:nvSpPr>
        <p:spPr>
          <a:xfrm>
            <a:off x="152400" y="990600"/>
            <a:ext cx="5410200" cy="5262979"/>
          </a:xfrm>
          <a:prstGeom prst="rect">
            <a:avLst/>
          </a:prstGeom>
        </p:spPr>
        <p:txBody>
          <a:bodyPr wrap="square">
            <a:spAutoFit/>
          </a:bodyPr>
          <a:lstStyle/>
          <a:p>
            <a:r>
              <a:rPr lang="en-US" dirty="0"/>
              <a:t> </a:t>
            </a:r>
            <a:r>
              <a:rPr lang="en-US" sz="2800" dirty="0"/>
              <a:t>Furthermore, May was a widowed single father by 1947, facing enormous debts as a result of his wife's terminal illness. Yet in a twist that will boggle the minds and warm the hearts of those hardened to the ways of modern American capitalism, the president of Montgomery Ward, one Sewell Avery, signed over to Robert L. May 100 percent of the "Rudolph" copyright in January 1947. </a:t>
            </a:r>
          </a:p>
        </p:txBody>
      </p:sp>
      <p:pic>
        <p:nvPicPr>
          <p:cNvPr id="11266" name="Picture 2" descr="C:\Users\Peter Tavino\Music\Songs of the Season images\12 Rudolph The Red Nosed Reindeer\montgomery-ward-official-sewell-avery-in-off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125606"/>
            <a:ext cx="348615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801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Rectangle 1"/>
          <p:cNvSpPr/>
          <p:nvPr/>
        </p:nvSpPr>
        <p:spPr>
          <a:xfrm>
            <a:off x="1905000" y="762000"/>
            <a:ext cx="4959626" cy="1815882"/>
          </a:xfrm>
          <a:prstGeom prst="rect">
            <a:avLst/>
          </a:prstGeom>
        </p:spPr>
        <p:txBody>
          <a:bodyPr wrap="square">
            <a:spAutoFit/>
          </a:bodyPr>
          <a:lstStyle/>
          <a:p>
            <a:r>
              <a:rPr lang="en-US" sz="2800" dirty="0"/>
              <a:t>May lived comfortably on the royalties from "Rudolph the Red-Nosed Reindeer" until his death in 1976.</a:t>
            </a:r>
          </a:p>
        </p:txBody>
      </p:sp>
      <p:pic>
        <p:nvPicPr>
          <p:cNvPr id="10242" name="Picture 2" descr="C:\Users\Peter Tavino\Music\Songs of the Season images\12 Rudolph The Red Nosed Reindeer\rob m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657600"/>
            <a:ext cx="2438400" cy="247113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Peter Tavino\Music\Songs of the Season images\13 We Three Kings\Rudolph,_The_Red-Nos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819400"/>
            <a:ext cx="2682875" cy="384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694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5334" y="689113"/>
            <a:ext cx="6313075" cy="5693866"/>
          </a:xfrm>
          <a:prstGeom prst="rect">
            <a:avLst/>
          </a:prstGeom>
        </p:spPr>
        <p:txBody>
          <a:bodyPr wrap="none">
            <a:spAutoFit/>
          </a:bodyPr>
          <a:lstStyle/>
          <a:p>
            <a:r>
              <a:rPr lang="en-US" sz="2800" dirty="0"/>
              <a:t>Rudolph himself turns 75 in January 2014</a:t>
            </a:r>
            <a:r>
              <a:rPr lang="en-US" sz="2800" dirty="0" smtClean="0"/>
              <a:t>.</a:t>
            </a:r>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r>
              <a:rPr lang="en-US" sz="2800" i="1" dirty="0" smtClean="0">
                <a:solidFill>
                  <a:srgbClr val="FF0000"/>
                </a:solidFill>
              </a:rPr>
              <a:t>         Join us in singing it now.</a:t>
            </a:r>
            <a:endParaRPr lang="en-US" sz="2800" i="1" dirty="0">
              <a:solidFill>
                <a:srgbClr val="FF0000"/>
              </a:solidFill>
            </a:endParaRPr>
          </a:p>
        </p:txBody>
      </p:sp>
      <p:pic>
        <p:nvPicPr>
          <p:cNvPr id="8194" name="Picture 2" descr="C:\Users\Peter Tavino\Music\Songs of the Season images\12 Rudolph The Red Nosed Reindeer\aut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991" y="1524000"/>
            <a:ext cx="5719762" cy="370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29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8229600" cy="1143000"/>
          </a:xfrm>
        </p:spPr>
        <p:txBody>
          <a:bodyPr/>
          <a:lstStyle/>
          <a:p>
            <a:endParaRPr lang="en-US" dirty="0"/>
          </a:p>
        </p:txBody>
      </p:sp>
      <p:sp>
        <p:nvSpPr>
          <p:cNvPr id="3" name="Content Placeholder 2"/>
          <p:cNvSpPr>
            <a:spLocks noGrp="1"/>
          </p:cNvSpPr>
          <p:nvPr>
            <p:ph sz="half" idx="1"/>
          </p:nvPr>
        </p:nvSpPr>
        <p:spPr>
          <a:xfrm>
            <a:off x="0" y="0"/>
            <a:ext cx="4876800" cy="6858000"/>
          </a:xfrm>
        </p:spPr>
        <p:txBody>
          <a:bodyPr>
            <a:normAutofit fontScale="40000" lnSpcReduction="20000"/>
          </a:bodyPr>
          <a:lstStyle/>
          <a:p>
            <a:pPr marL="0" indent="0">
              <a:buNone/>
            </a:pPr>
            <a:endParaRPr lang="en-US" sz="6000" dirty="0" smtClean="0"/>
          </a:p>
          <a:p>
            <a:pPr marL="0" indent="0">
              <a:buNone/>
            </a:pPr>
            <a:endParaRPr lang="en-US" sz="6000" dirty="0"/>
          </a:p>
          <a:p>
            <a:pPr marL="0" indent="0">
              <a:buNone/>
            </a:pPr>
            <a:r>
              <a:rPr lang="en-US" sz="6000" dirty="0" smtClean="0"/>
              <a:t>Rudolph </a:t>
            </a:r>
            <a:r>
              <a:rPr lang="en-US" sz="6000" dirty="0"/>
              <a:t>the red-nosed reindeer</a:t>
            </a:r>
          </a:p>
          <a:p>
            <a:pPr marL="0" indent="0">
              <a:buNone/>
            </a:pPr>
            <a:r>
              <a:rPr lang="en-US" sz="6000" dirty="0"/>
              <a:t>Had a very shiny nose</a:t>
            </a:r>
            <a:r>
              <a:rPr lang="en-US" sz="6000" dirty="0" smtClean="0"/>
              <a:t>.</a:t>
            </a:r>
          </a:p>
          <a:p>
            <a:pPr marL="0" indent="0">
              <a:buNone/>
            </a:pPr>
            <a:endParaRPr lang="en-US" sz="6000" dirty="0"/>
          </a:p>
          <a:p>
            <a:pPr marL="0" indent="0">
              <a:buNone/>
            </a:pPr>
            <a:r>
              <a:rPr lang="en-US" sz="6000"/>
              <a:t>And </a:t>
            </a:r>
            <a:r>
              <a:rPr lang="en-US" sz="6000" smtClean="0"/>
              <a:t>if </a:t>
            </a:r>
            <a:r>
              <a:rPr lang="en-US" sz="6000" dirty="0"/>
              <a:t>you ever saw him,</a:t>
            </a:r>
          </a:p>
          <a:p>
            <a:pPr marL="0" indent="0">
              <a:buNone/>
            </a:pPr>
            <a:r>
              <a:rPr lang="en-US" sz="6000" dirty="0"/>
              <a:t>You would even say it glows.</a:t>
            </a:r>
          </a:p>
          <a:p>
            <a:pPr marL="0" indent="0">
              <a:buNone/>
            </a:pPr>
            <a:r>
              <a:rPr lang="en-US" sz="6000" dirty="0"/>
              <a:t>All of the other reindeer</a:t>
            </a:r>
          </a:p>
          <a:p>
            <a:pPr marL="0" indent="0">
              <a:buNone/>
            </a:pPr>
            <a:r>
              <a:rPr lang="en-US" sz="6000" dirty="0"/>
              <a:t>Used to laugh and call him names.</a:t>
            </a:r>
          </a:p>
          <a:p>
            <a:pPr marL="0" indent="0">
              <a:buNone/>
            </a:pPr>
            <a:r>
              <a:rPr lang="en-US" sz="6000" dirty="0"/>
              <a:t>They never let poor </a:t>
            </a:r>
            <a:r>
              <a:rPr lang="en-US" sz="6000" dirty="0" smtClean="0"/>
              <a:t>Rudolph</a:t>
            </a:r>
            <a:endParaRPr lang="en-US" sz="6000" dirty="0"/>
          </a:p>
          <a:p>
            <a:pPr marL="0" indent="0">
              <a:buNone/>
            </a:pPr>
            <a:r>
              <a:rPr lang="en-US" sz="6000" dirty="0"/>
              <a:t>Play in any reindeer games.</a:t>
            </a:r>
          </a:p>
          <a:p>
            <a:pPr marL="0" indent="0">
              <a:buNone/>
            </a:pPr>
            <a:r>
              <a:rPr lang="en-US" sz="6000" dirty="0"/>
              <a:t> </a:t>
            </a:r>
          </a:p>
          <a:p>
            <a:pPr marL="0" indent="0">
              <a:buNone/>
            </a:pPr>
            <a:r>
              <a:rPr lang="en-US" sz="6000" dirty="0"/>
              <a:t>Then one foggy Christmas eve,</a:t>
            </a:r>
          </a:p>
          <a:p>
            <a:pPr marL="0" indent="0">
              <a:buNone/>
            </a:pPr>
            <a:r>
              <a:rPr lang="en-US" sz="6000" dirty="0"/>
              <a:t>Santa came to say:</a:t>
            </a:r>
          </a:p>
          <a:p>
            <a:pPr marL="0" indent="0">
              <a:buNone/>
            </a:pPr>
            <a:r>
              <a:rPr lang="en-US" sz="6000" dirty="0"/>
              <a:t>“</a:t>
            </a:r>
            <a:r>
              <a:rPr lang="en-US" sz="6000" dirty="0" smtClean="0"/>
              <a:t>Rudolph </a:t>
            </a:r>
            <a:r>
              <a:rPr lang="en-US" sz="6000" dirty="0"/>
              <a:t>with your nose </a:t>
            </a:r>
            <a:endParaRPr lang="en-US" sz="6000" dirty="0" smtClean="0"/>
          </a:p>
          <a:p>
            <a:pPr marL="0" indent="0">
              <a:buNone/>
            </a:pPr>
            <a:r>
              <a:rPr lang="en-US" sz="6000" dirty="0" smtClean="0"/>
              <a:t>so </a:t>
            </a:r>
            <a:r>
              <a:rPr lang="en-US" sz="6000" dirty="0"/>
              <a:t>bright,</a:t>
            </a:r>
          </a:p>
          <a:p>
            <a:pPr marL="0" indent="0">
              <a:buNone/>
            </a:pPr>
            <a:r>
              <a:rPr lang="en-US" sz="6000" dirty="0"/>
              <a:t>Won’t you guide my </a:t>
            </a:r>
            <a:endParaRPr lang="en-US" sz="6000" dirty="0" smtClean="0"/>
          </a:p>
          <a:p>
            <a:pPr marL="0" indent="0">
              <a:buNone/>
            </a:pPr>
            <a:r>
              <a:rPr lang="en-US" sz="6000" dirty="0" smtClean="0"/>
              <a:t>sleigh tonight</a:t>
            </a:r>
            <a:r>
              <a:rPr lang="en-US" sz="6000" dirty="0"/>
              <a:t>?”</a:t>
            </a:r>
          </a:p>
          <a:p>
            <a:endParaRPr lang="en-US" dirty="0"/>
          </a:p>
        </p:txBody>
      </p:sp>
      <p:sp>
        <p:nvSpPr>
          <p:cNvPr id="4" name="Content Placeholder 3"/>
          <p:cNvSpPr>
            <a:spLocks noGrp="1"/>
          </p:cNvSpPr>
          <p:nvPr>
            <p:ph sz="half" idx="2"/>
          </p:nvPr>
        </p:nvSpPr>
        <p:spPr>
          <a:xfrm>
            <a:off x="4419600" y="228600"/>
            <a:ext cx="4953000" cy="6400800"/>
          </a:xfrm>
        </p:spPr>
        <p:txBody>
          <a:bodyPr>
            <a:normAutofit fontScale="40000" lnSpcReduction="20000"/>
          </a:bodyPr>
          <a:lstStyle/>
          <a:p>
            <a:pPr marL="0" indent="0">
              <a:buNone/>
            </a:pPr>
            <a:endParaRPr lang="en-US" sz="5900" dirty="0" smtClean="0"/>
          </a:p>
          <a:p>
            <a:pPr marL="0" indent="0">
              <a:buNone/>
            </a:pPr>
            <a:r>
              <a:rPr lang="en-US" sz="5900" dirty="0" smtClean="0"/>
              <a:t>Then </a:t>
            </a:r>
            <a:r>
              <a:rPr lang="en-US" sz="5900" dirty="0"/>
              <a:t>all the reindeer loved him</a:t>
            </a:r>
          </a:p>
          <a:p>
            <a:pPr marL="0" indent="0">
              <a:buNone/>
            </a:pPr>
            <a:r>
              <a:rPr lang="en-US" sz="5900" dirty="0"/>
              <a:t>As they shouted out with glee:</a:t>
            </a:r>
          </a:p>
          <a:p>
            <a:pPr marL="0" indent="0">
              <a:buNone/>
            </a:pPr>
            <a:r>
              <a:rPr lang="en-US" sz="5900" dirty="0"/>
              <a:t>“</a:t>
            </a:r>
            <a:r>
              <a:rPr lang="en-US" sz="5900" dirty="0" smtClean="0"/>
              <a:t>Rudolph </a:t>
            </a:r>
            <a:r>
              <a:rPr lang="en-US" sz="5900" dirty="0"/>
              <a:t>the red-nosed reindeer,</a:t>
            </a:r>
          </a:p>
          <a:p>
            <a:pPr marL="0" indent="0">
              <a:buNone/>
            </a:pPr>
            <a:r>
              <a:rPr lang="en-US" sz="5900" dirty="0"/>
              <a:t>You’ll go down in history!”</a:t>
            </a:r>
          </a:p>
          <a:p>
            <a:pPr marL="0" indent="0">
              <a:buNone/>
            </a:pPr>
            <a:r>
              <a:rPr lang="en-US" sz="5900" dirty="0"/>
              <a:t> </a:t>
            </a:r>
          </a:p>
          <a:p>
            <a:pPr marL="0" indent="0">
              <a:buNone/>
            </a:pPr>
            <a:r>
              <a:rPr lang="en-US" sz="5900" dirty="0"/>
              <a:t>Then one foggy Christmas eve,</a:t>
            </a:r>
          </a:p>
          <a:p>
            <a:pPr marL="0" indent="0">
              <a:buNone/>
            </a:pPr>
            <a:r>
              <a:rPr lang="en-US" sz="5900" dirty="0" smtClean="0"/>
              <a:t> Santa </a:t>
            </a:r>
            <a:r>
              <a:rPr lang="en-US" sz="5900" dirty="0"/>
              <a:t>came to say</a:t>
            </a:r>
            <a:r>
              <a:rPr lang="en-US" sz="5900" dirty="0" smtClean="0"/>
              <a:t>:</a:t>
            </a:r>
          </a:p>
          <a:p>
            <a:pPr marL="0" indent="0">
              <a:buNone/>
            </a:pPr>
            <a:endParaRPr lang="en-US" sz="5900" dirty="0"/>
          </a:p>
          <a:p>
            <a:pPr marL="0" indent="0">
              <a:buNone/>
            </a:pPr>
            <a:r>
              <a:rPr lang="en-US" sz="5900" dirty="0"/>
              <a:t>“</a:t>
            </a:r>
            <a:r>
              <a:rPr lang="en-US" sz="5900" dirty="0" smtClean="0"/>
              <a:t>Rudolph </a:t>
            </a:r>
            <a:r>
              <a:rPr lang="en-US" sz="5900" dirty="0"/>
              <a:t>with your nose so bright,</a:t>
            </a:r>
          </a:p>
          <a:p>
            <a:pPr marL="0" indent="0">
              <a:buNone/>
            </a:pPr>
            <a:r>
              <a:rPr lang="en-US" sz="5900" dirty="0"/>
              <a:t>Won’t you guide my sleigh tonight?”</a:t>
            </a:r>
          </a:p>
          <a:p>
            <a:pPr marL="0" indent="0">
              <a:buNone/>
            </a:pPr>
            <a:r>
              <a:rPr lang="en-US" sz="5900" dirty="0"/>
              <a:t>Then all the reindeer loved him</a:t>
            </a:r>
          </a:p>
          <a:p>
            <a:pPr marL="0" indent="0">
              <a:buNone/>
            </a:pPr>
            <a:r>
              <a:rPr lang="en-US" sz="5900" dirty="0"/>
              <a:t>As they shouted out with glee</a:t>
            </a:r>
            <a:r>
              <a:rPr lang="en-US" sz="5900" dirty="0" smtClean="0"/>
              <a:t>:</a:t>
            </a:r>
          </a:p>
          <a:p>
            <a:pPr marL="0" indent="0">
              <a:buNone/>
            </a:pPr>
            <a:endParaRPr lang="en-US" sz="5900" dirty="0" smtClean="0"/>
          </a:p>
          <a:p>
            <a:pPr marL="0" indent="0">
              <a:buNone/>
            </a:pPr>
            <a:endParaRPr lang="en-US" sz="5900" dirty="0"/>
          </a:p>
          <a:p>
            <a:pPr marL="0" indent="0">
              <a:buNone/>
            </a:pPr>
            <a:r>
              <a:rPr lang="en-US" sz="5900" dirty="0"/>
              <a:t>“</a:t>
            </a:r>
            <a:r>
              <a:rPr lang="en-US" sz="5900" dirty="0" smtClean="0"/>
              <a:t>Rudolph </a:t>
            </a:r>
            <a:r>
              <a:rPr lang="en-US" sz="5900" dirty="0"/>
              <a:t>the red-nosed reindeer,</a:t>
            </a:r>
          </a:p>
          <a:p>
            <a:pPr marL="0" indent="0">
              <a:buNone/>
            </a:pPr>
            <a:r>
              <a:rPr lang="en-US" sz="5900" dirty="0" smtClean="0"/>
              <a:t>  You’ll </a:t>
            </a:r>
            <a:r>
              <a:rPr lang="en-US" sz="5900" dirty="0"/>
              <a:t>go down in history!”</a:t>
            </a:r>
          </a:p>
          <a:p>
            <a:endParaRPr lang="en-US" dirty="0"/>
          </a:p>
        </p:txBody>
      </p:sp>
    </p:spTree>
    <p:extLst>
      <p:ext uri="{BB962C8B-B14F-4D97-AF65-F5344CB8AC3E}">
        <p14:creationId xmlns:p14="http://schemas.microsoft.com/office/powerpoint/2010/main" val="1061213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229600" cy="1143000"/>
          </a:xfrm>
        </p:spPr>
        <p:txBody>
          <a:bodyPr>
            <a:normAutofit fontScale="90000"/>
          </a:bodyPr>
          <a:lstStyle/>
          <a:p>
            <a:pPr algn="l"/>
            <a:r>
              <a:rPr lang="en-US" dirty="0" smtClean="0"/>
              <a:t/>
            </a:r>
            <a:br>
              <a:rPr lang="en-US" dirty="0" smtClean="0"/>
            </a:br>
            <a:r>
              <a:rPr lang="en-US" dirty="0" smtClean="0"/>
              <a:t/>
            </a:r>
            <a:br>
              <a:rPr lang="en-US" dirty="0" smtClean="0"/>
            </a:br>
            <a:r>
              <a:rPr lang="en-US" dirty="0"/>
              <a:t/>
            </a:r>
            <a:br>
              <a:rPr lang="en-US" dirty="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2200" smtClean="0"/>
              <a:t/>
            </a:r>
            <a:br>
              <a:rPr lang="en-US" sz="2200" smtClean="0"/>
            </a:br>
            <a:endParaRPr lang="en-US" sz="2200" dirty="0"/>
          </a:p>
        </p:txBody>
      </p:sp>
      <p:sp>
        <p:nvSpPr>
          <p:cNvPr id="6" name="Content Placeholder 5"/>
          <p:cNvSpPr>
            <a:spLocks noGrp="1"/>
          </p:cNvSpPr>
          <p:nvPr>
            <p:ph sz="half" idx="2"/>
          </p:nvPr>
        </p:nvSpPr>
        <p:spPr>
          <a:xfrm>
            <a:off x="685800" y="1828800"/>
            <a:ext cx="8229600" cy="5592763"/>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t>You </a:t>
            </a:r>
            <a:r>
              <a:rPr lang="en-US" dirty="0"/>
              <a:t>know Dasher and Dancer and </a:t>
            </a:r>
            <a:r>
              <a:rPr lang="en-US" dirty="0" err="1"/>
              <a:t>Prancer</a:t>
            </a:r>
            <a:r>
              <a:rPr lang="en-US" dirty="0"/>
              <a:t> and Vixen because of the 1824 poem "A Visit From St. Nicholas" (aka "</a:t>
            </a:r>
            <a:r>
              <a:rPr lang="en-US" dirty="0" err="1"/>
              <a:t>'Twas</a:t>
            </a:r>
            <a:r>
              <a:rPr lang="en-US" dirty="0"/>
              <a:t> the Night </a:t>
            </a:r>
            <a:r>
              <a:rPr lang="en-US" dirty="0" smtClean="0"/>
              <a:t>Before Christmas"), </a:t>
            </a:r>
            <a:endParaRPr lang="en-US" dirty="0"/>
          </a:p>
        </p:txBody>
      </p:sp>
      <p:sp>
        <p:nvSpPr>
          <p:cNvPr id="2" name="Content Placeholder 1"/>
          <p:cNvSpPr>
            <a:spLocks noGrp="1"/>
          </p:cNvSpPr>
          <p:nvPr>
            <p:ph sz="half" idx="1"/>
          </p:nvPr>
        </p:nvSpPr>
        <p:spPr>
          <a:xfrm>
            <a:off x="9677400" y="609600"/>
            <a:ext cx="4038600" cy="4525963"/>
          </a:xfrm>
        </p:spPr>
        <p:txBody>
          <a:bodyPr/>
          <a:lstStyle/>
          <a:p>
            <a:endParaRPr lang="en-US" dirty="0"/>
          </a:p>
        </p:txBody>
      </p:sp>
      <p:pic>
        <p:nvPicPr>
          <p:cNvPr id="3075" name="Picture 3" descr="C:\Users\Peter Tavino\Music\Songs of the Season images\12 Rudolph The Red Nosed Reindeer\Santa-reindeer-blo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016"/>
            <a:ext cx="9144000" cy="5132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443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0000">
              <a:schemeClr val="accent1">
                <a:tint val="44500"/>
                <a:satMod val="160000"/>
              </a:schemeClr>
            </a:gs>
            <a:gs pos="100000">
              <a:schemeClr val="accent1">
                <a:tint val="23500"/>
                <a:satMod val="160000"/>
              </a:schemeClr>
            </a:gs>
          </a:gsLst>
          <a:lin ang="2400000" scaled="0"/>
        </a:gradFill>
        <a:effectLst/>
      </p:bgPr>
    </p:bg>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0" y="1295400"/>
            <a:ext cx="4572000" cy="5059363"/>
          </a:xfrm>
        </p:spPr>
        <p:txBody>
          <a:bodyPr>
            <a:normAutofit fontScale="92500" lnSpcReduction="10000"/>
          </a:bodyPr>
          <a:lstStyle/>
          <a:p>
            <a:pPr marL="0" indent="0" algn="ctr">
              <a:buNone/>
            </a:pPr>
            <a:r>
              <a:rPr lang="en-US" dirty="0"/>
              <a:t>but your knowledge of Rudolph—the most famous reindeer of all—comes courtesy of a department store copywriter named Robert L. </a:t>
            </a:r>
            <a:r>
              <a:rPr lang="en-US" dirty="0" smtClean="0"/>
              <a:t>May, </a:t>
            </a:r>
            <a:r>
              <a:rPr lang="en-US" dirty="0"/>
              <a:t>May's songwriter brother-in-law who set his words to music and the singing cowboy who made a household name of May's creation.</a:t>
            </a:r>
          </a:p>
          <a:p>
            <a:pPr marL="0" indent="0" algn="ctr">
              <a:buNone/>
            </a:pPr>
            <a:endParaRPr lang="en-US" dirty="0"/>
          </a:p>
        </p:txBody>
      </p:sp>
      <p:pic>
        <p:nvPicPr>
          <p:cNvPr id="1027" name="Picture 3" descr="C:\Users\Peter Tavino\Music\Songs of the Season images\12 Rudolph The Red Nosed Reindeer\robert-may-rudolf-red-nosed-reindeer.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914400"/>
            <a:ext cx="4346415" cy="449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216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79425"/>
            <a:ext cx="7894638" cy="4525963"/>
          </a:xfrm>
        </p:spPr>
        <p:txBody>
          <a:bodyPr>
            <a:normAutofit/>
          </a:bodyPr>
          <a:lstStyle/>
          <a:p>
            <a:pPr marL="0" indent="0">
              <a:buNone/>
            </a:pPr>
            <a:r>
              <a:rPr lang="en-US" dirty="0" smtClean="0"/>
              <a:t/>
            </a:r>
            <a:br>
              <a:rPr lang="en-US" dirty="0" smtClean="0"/>
            </a:br>
            <a:endParaRPr lang="en-US" dirty="0"/>
          </a:p>
        </p:txBody>
      </p:sp>
      <p:sp>
        <p:nvSpPr>
          <p:cNvPr id="2" name="Rectangle 1"/>
          <p:cNvSpPr/>
          <p:nvPr/>
        </p:nvSpPr>
        <p:spPr>
          <a:xfrm>
            <a:off x="1981200" y="457200"/>
            <a:ext cx="5867400" cy="1815882"/>
          </a:xfrm>
          <a:prstGeom prst="rect">
            <a:avLst/>
          </a:prstGeom>
        </p:spPr>
        <p:txBody>
          <a:bodyPr wrap="square">
            <a:spAutoFit/>
          </a:bodyPr>
          <a:lstStyle/>
          <a:p>
            <a:r>
              <a:rPr lang="en-US" sz="2800" dirty="0"/>
              <a:t>The story of "Rudolph the Red-Nosed Reindeer" begins in 1939 at Montgomery Ward, </a:t>
            </a:r>
            <a:r>
              <a:rPr lang="en-US" sz="2800" dirty="0" smtClean="0"/>
              <a:t>the</a:t>
            </a:r>
            <a:r>
              <a:rPr lang="en-US" sz="2800" dirty="0"/>
              <a:t> </a:t>
            </a:r>
            <a:r>
              <a:rPr lang="en-US" sz="2800" dirty="0" smtClean="0"/>
              <a:t>Chicago-based </a:t>
            </a:r>
            <a:r>
              <a:rPr lang="en-US" sz="2800" dirty="0"/>
              <a:t>retail and catalog giant. </a:t>
            </a:r>
          </a:p>
        </p:txBody>
      </p:sp>
      <p:pic>
        <p:nvPicPr>
          <p:cNvPr id="2050" name="Picture 2" descr="C:\Users\Peter Tavino\Music\Songs of the Season images\12 Rudolph The Red Nosed Reindeer\montgom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362200"/>
            <a:ext cx="6203950" cy="4039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616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52400" y="304800"/>
            <a:ext cx="8458200" cy="800219"/>
          </a:xfrm>
          <a:prstGeom prst="rect">
            <a:avLst/>
          </a:prstGeom>
        </p:spPr>
        <p:txBody>
          <a:bodyPr wrap="square">
            <a:spAutoFit/>
          </a:bodyPr>
          <a:lstStyle/>
          <a:p>
            <a:r>
              <a:rPr lang="en-US" dirty="0" smtClean="0"/>
              <a:t>    </a:t>
            </a:r>
            <a:r>
              <a:rPr lang="en-US" sz="2800" dirty="0" smtClean="0"/>
              <a:t/>
            </a:r>
            <a:br>
              <a:rPr lang="en-US" sz="2800" dirty="0" smtClean="0"/>
            </a:br>
            <a:r>
              <a:rPr lang="en-US" sz="2800" dirty="0" smtClean="0"/>
              <a:t>     </a:t>
            </a:r>
            <a:endParaRPr lang="en-US" sz="2800" dirty="0"/>
          </a:p>
        </p:txBody>
      </p:sp>
      <p:sp>
        <p:nvSpPr>
          <p:cNvPr id="3" name="Rectangle 2"/>
          <p:cNvSpPr/>
          <p:nvPr/>
        </p:nvSpPr>
        <p:spPr>
          <a:xfrm>
            <a:off x="457200" y="304800"/>
            <a:ext cx="8686800" cy="2246769"/>
          </a:xfrm>
          <a:prstGeom prst="rect">
            <a:avLst/>
          </a:prstGeom>
        </p:spPr>
        <p:txBody>
          <a:bodyPr wrap="square">
            <a:spAutoFit/>
          </a:bodyPr>
          <a:lstStyle/>
          <a:p>
            <a:r>
              <a:rPr lang="en-US" sz="2800" dirty="0"/>
              <a:t>Seeking a cheaper holiday giveaway than the children's coloring books they had purchased and distributed in years past, Montgomery Ward asked its own marketing department to create a new and original Christmas storybook from scratch.</a:t>
            </a:r>
          </a:p>
        </p:txBody>
      </p:sp>
      <p:pic>
        <p:nvPicPr>
          <p:cNvPr id="4098" name="Picture 2" descr="C:\Users\Peter Tavino\Music\Songs of the Season images\12 Rudolph The Red Nosed Reindeer\rudolph 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481470"/>
            <a:ext cx="3194050" cy="416557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Peter Tavino\Music\Songs of the Season images\12 Rudolph The Red Nosed Reindeer\reinde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581400"/>
            <a:ext cx="2971800" cy="295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458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572000" y="304800"/>
            <a:ext cx="4572000" cy="6324600"/>
          </a:xfrm>
        </p:spPr>
        <p:txBody>
          <a:bodyPr>
            <a:normAutofit lnSpcReduction="10000"/>
          </a:bodyPr>
          <a:lstStyle/>
          <a:p>
            <a:pPr marL="0" indent="0">
              <a:buNone/>
            </a:pPr>
            <a:r>
              <a:rPr lang="en-US" dirty="0"/>
              <a:t> The task fell to May, a family man with a four-year-old daughter. The story that May wrote was given away to more than 2 million Montgomery Ward customers in 1939. It was not until May's brother-in-law adapted the story into song almost 10 years later, however, that "Rudolph" truly entered the national consciousness.</a:t>
            </a:r>
          </a:p>
        </p:txBody>
      </p:sp>
      <p:pic>
        <p:nvPicPr>
          <p:cNvPr id="5123" name="Picture 3" descr="C:\Users\Peter Tavino\Music\Songs of the Season images\12 Rudolph The Red Nosed Reindeer\Rudolphs Scrapbook_J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37322"/>
            <a:ext cx="4276446"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804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Rectangle 1"/>
          <p:cNvSpPr/>
          <p:nvPr/>
        </p:nvSpPr>
        <p:spPr>
          <a:xfrm>
            <a:off x="914400" y="3813720"/>
            <a:ext cx="7467600" cy="2523768"/>
          </a:xfrm>
          <a:prstGeom prst="rect">
            <a:avLst/>
          </a:prstGeom>
        </p:spPr>
        <p:txBody>
          <a:bodyPr wrap="square">
            <a:spAutoFit/>
          </a:bodyPr>
          <a:lstStyle/>
          <a:p>
            <a:r>
              <a:rPr lang="en-US" dirty="0"/>
              <a:t> </a:t>
            </a:r>
          </a:p>
          <a:p>
            <a:r>
              <a:rPr lang="en-US" sz="2800" dirty="0"/>
              <a:t>May's brother-in-law was a professional songwriter named Johnny Marks, best known for works like "</a:t>
            </a:r>
            <a:r>
              <a:rPr lang="en-US" sz="2800" dirty="0" err="1"/>
              <a:t>Rockin</a:t>
            </a:r>
            <a:r>
              <a:rPr lang="en-US" sz="2800" dirty="0"/>
              <a:t>' Around the Christmas Tree" (1958) and "A Holly Jolly Christmas" (1962) in addition to "Rudolph." </a:t>
            </a:r>
          </a:p>
        </p:txBody>
      </p:sp>
      <p:pic>
        <p:nvPicPr>
          <p:cNvPr id="6146" name="Picture 2" descr="C:\Users\Peter Tavino\Music\Songs of the Season images\12 Rudolph The Red Nosed Reindeer\3502818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339" y="152400"/>
            <a:ext cx="2277322" cy="353377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Peter Tavino\Music\Songs of the Season images\12 Rudolph The Red Nosed Reindeer\jol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404598"/>
            <a:ext cx="3429001"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319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openDmnd">
          <a:fgClr>
            <a:srgbClr val="DDDDDD"/>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2400"/>
            <a:ext cx="8839200" cy="6096000"/>
          </a:xfrm>
        </p:spPr>
        <p:txBody>
          <a:bodyPr>
            <a:normAutofit/>
          </a:bodyPr>
          <a:lstStyle/>
          <a:p>
            <a:pPr marL="0" indent="0">
              <a:buNone/>
            </a:pPr>
            <a:r>
              <a:rPr lang="en-US" dirty="0"/>
              <a:t>In 1949, Marks' song found its way to radio legend Gene Autry, the original Singing Cowboy, whose recording of "Rudolph" sold more than 2 million units in its first year alone on its way to becoming the second-most successful </a:t>
            </a:r>
            <a:endParaRPr lang="en-US" dirty="0" smtClean="0"/>
          </a:p>
          <a:p>
            <a:pPr marL="0" indent="0">
              <a:buNone/>
            </a:pPr>
            <a:r>
              <a:rPr lang="en-US" dirty="0" smtClean="0"/>
              <a:t>Christmas </a:t>
            </a:r>
            <a:r>
              <a:rPr lang="en-US" dirty="0"/>
              <a:t>record in </a:t>
            </a:r>
            <a:r>
              <a:rPr lang="en-US" dirty="0" smtClean="0"/>
              <a:t>history</a:t>
            </a:r>
          </a:p>
          <a:p>
            <a:pPr marL="0" indent="0">
              <a:buNone/>
            </a:pPr>
            <a:r>
              <a:rPr lang="en-US" dirty="0" smtClean="0"/>
              <a:t> </a:t>
            </a:r>
            <a:r>
              <a:rPr lang="en-US" dirty="0"/>
              <a:t>(after "White Christmas").</a:t>
            </a:r>
          </a:p>
          <a:p>
            <a:pPr marL="0" indent="0">
              <a:buNone/>
            </a:pPr>
            <a:endParaRPr lang="en-US" dirty="0"/>
          </a:p>
        </p:txBody>
      </p:sp>
      <p:pic>
        <p:nvPicPr>
          <p:cNvPr id="7170" name="Picture 2" descr="C:\Users\Peter Tavino\Music\Songs of the Season images\12 Rudolph The Red Nosed Reindeer\rudolphoriginal_autry21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564296"/>
            <a:ext cx="4274788"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124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3581400" y="1114097"/>
            <a:ext cx="5334000" cy="4401205"/>
          </a:xfrm>
          <a:prstGeom prst="rect">
            <a:avLst/>
          </a:prstGeom>
        </p:spPr>
        <p:txBody>
          <a:bodyPr wrap="square">
            <a:spAutoFit/>
          </a:bodyPr>
          <a:lstStyle/>
          <a:p>
            <a:r>
              <a:rPr lang="en-US" sz="2800" dirty="0"/>
              <a:t>It is at this point in the story of "Rudolph" when those with a nose for legal issues begin to wonder who owned the rights to the beloved Christmas story and money-making juggernaut. In fact, as a paid employee of Montgomery Ward, author Robert L. May had no legal claim whatsoever to an ownership stake in "Rudolph." </a:t>
            </a:r>
          </a:p>
        </p:txBody>
      </p:sp>
      <p:pic>
        <p:nvPicPr>
          <p:cNvPr id="12290" name="Picture 2" descr="C:\Users\Peter Tavino\Music\Songs of the Season images\12 Rudolph The Red Nosed Reindeer\robert_may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3065318"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357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TotalTime>
  <Words>504</Words>
  <Application>Microsoft Office PowerPoint</Application>
  <PresentationFormat>On-screen Show (4:3)</PresentationFormat>
  <Paragraphs>72</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Silent Night</dc:title>
  <dc:creator>Peter Tavino</dc:creator>
  <cp:lastModifiedBy>Peter Tavino</cp:lastModifiedBy>
  <cp:revision>33</cp:revision>
  <dcterms:created xsi:type="dcterms:W3CDTF">2013-09-20T12:12:27Z</dcterms:created>
  <dcterms:modified xsi:type="dcterms:W3CDTF">2013-12-01T16:08:05Z</dcterms:modified>
</cp:coreProperties>
</file>